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24" r:id="rId1"/>
  </p:sldMasterIdLst>
  <p:notesMasterIdLst>
    <p:notesMasterId r:id="rId45"/>
  </p:notesMasterIdLst>
  <p:handoutMasterIdLst>
    <p:handoutMasterId r:id="rId46"/>
  </p:handoutMasterIdLst>
  <p:sldIdLst>
    <p:sldId id="256" r:id="rId2"/>
    <p:sldId id="297" r:id="rId3"/>
    <p:sldId id="266" r:id="rId4"/>
    <p:sldId id="262" r:id="rId5"/>
    <p:sldId id="270" r:id="rId6"/>
    <p:sldId id="265" r:id="rId7"/>
    <p:sldId id="271" r:id="rId8"/>
    <p:sldId id="272" r:id="rId9"/>
    <p:sldId id="273" r:id="rId10"/>
    <p:sldId id="275" r:id="rId11"/>
    <p:sldId id="276" r:id="rId12"/>
    <p:sldId id="277" r:id="rId13"/>
    <p:sldId id="300" r:id="rId14"/>
    <p:sldId id="274" r:id="rId15"/>
    <p:sldId id="278" r:id="rId16"/>
    <p:sldId id="287" r:id="rId17"/>
    <p:sldId id="279" r:id="rId18"/>
    <p:sldId id="282" r:id="rId19"/>
    <p:sldId id="281" r:id="rId20"/>
    <p:sldId id="298" r:id="rId21"/>
    <p:sldId id="284" r:id="rId22"/>
    <p:sldId id="288" r:id="rId23"/>
    <p:sldId id="302" r:id="rId24"/>
    <p:sldId id="314" r:id="rId25"/>
    <p:sldId id="311" r:id="rId26"/>
    <p:sldId id="280" r:id="rId27"/>
    <p:sldId id="283" r:id="rId28"/>
    <p:sldId id="299" r:id="rId29"/>
    <p:sldId id="289" r:id="rId30"/>
    <p:sldId id="290" r:id="rId31"/>
    <p:sldId id="292" r:id="rId32"/>
    <p:sldId id="312" r:id="rId33"/>
    <p:sldId id="313" r:id="rId34"/>
    <p:sldId id="304" r:id="rId35"/>
    <p:sldId id="293" r:id="rId36"/>
    <p:sldId id="294" r:id="rId37"/>
    <p:sldId id="295" r:id="rId38"/>
    <p:sldId id="296" r:id="rId39"/>
    <p:sldId id="306" r:id="rId40"/>
    <p:sldId id="307" r:id="rId41"/>
    <p:sldId id="308" r:id="rId42"/>
    <p:sldId id="309" r:id="rId43"/>
    <p:sldId id="305" r:id="rId4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26664"/>
    <a:srgbClr val="2E8686"/>
    <a:srgbClr val="333333"/>
    <a:srgbClr val="4D4D4D"/>
    <a:srgbClr val="585858"/>
    <a:srgbClr val="5F5F5F"/>
    <a:srgbClr val="CC0099"/>
    <a:srgbClr val="3B95CD"/>
    <a:srgbClr val="9BE5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E3FDE45-AF77-4B5C-9715-49D594BDF05E}" styleName="Style léger 1 - Accentuation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e clair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Style léger 3 - Accentuation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Style léger 3 - Accentuation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Style léger 3 - Accentuation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Style léger 3 - Accentuation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7931" autoAdjust="0"/>
    <p:restoredTop sz="99104" autoAdjust="0"/>
  </p:normalViewPr>
  <p:slideViewPr>
    <p:cSldViewPr>
      <p:cViewPr varScale="1">
        <p:scale>
          <a:sx n="69" d="100"/>
          <a:sy n="69" d="100"/>
        </p:scale>
        <p:origin x="-109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108173-36E7-4489-9DB4-70E01B425A38}" type="datetimeFigureOut">
              <a:rPr lang="fr-FR" smtClean="0"/>
              <a:pPr/>
              <a:t>11/06/2023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45452-C9B7-4AA0-B033-D979062E4318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FE05E0-6E2C-4B71-B9B7-C80F62E30878}" type="datetimeFigureOut">
              <a:rPr lang="fr-FR" smtClean="0"/>
              <a:pPr/>
              <a:t>11/06/2023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D7B07D-1C5D-4BBC-BC58-F0823D1E5C2C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9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7B07D-1C5D-4BBC-BC58-F0823D1E5C2C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2195736" y="1268761"/>
            <a:ext cx="6172200" cy="1894363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2288232" y="3573016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rgbClr val="226664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dirty="0" smtClean="0"/>
              <a:t>Cliquez pour modifier le style des sous-titres du masque</a:t>
            </a:r>
            <a:endParaRPr kumimoji="0" lang="en-US" dirty="0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563740CC-B5A7-405D-A1C0-7F5F415266A1}" type="datetime1">
              <a:rPr lang="fr-FR" smtClean="0"/>
              <a:pPr/>
              <a:t>11/06/2023</a:t>
            </a:fld>
            <a:endParaRPr lang="fr-BE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fr-BE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Connecteur droit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Connecteur droit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cteur droit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Connecteur droit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lipse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lipse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Ellipse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Ellipse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Ellipse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3"/>
            <a:ext cx="609600" cy="517524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28D09-AA91-4B4E-8D01-49CD1B17944B}" type="datetime1">
              <a:rPr lang="fr-FR" smtClean="0"/>
              <a:pPr/>
              <a:t>11/06/2023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1676400" cy="5851525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B571D-6ACA-40A4-8630-7C2351ECB15E}" type="datetime1">
              <a:rPr lang="fr-FR" smtClean="0"/>
              <a:pPr/>
              <a:t>11/06/2023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64705"/>
            <a:ext cx="7467600" cy="65293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fr-FR" dirty="0" smtClean="0"/>
              <a:t>Cliquez pour modifier le style du titre</a:t>
            </a:r>
            <a:endParaRPr kumimoji="0" lang="en-US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>
            <a:lvl1pPr marL="457200" indent="-457200">
              <a:buFont typeface="+mj-lt"/>
              <a:buNone/>
              <a:defRPr b="1" u="none">
                <a:solidFill>
                  <a:srgbClr val="226664"/>
                </a:solidFill>
                <a:effectLst/>
              </a:defRPr>
            </a:lvl1pPr>
          </a:lstStyle>
          <a:p>
            <a:pPr lvl="0" eaLnBrk="1" latinLnBrk="0" hangingPunct="1"/>
            <a:r>
              <a:rPr lang="fr-FR" dirty="0" smtClean="0"/>
              <a:t>Cliquez pour modifier les styles du texte du masque</a:t>
            </a:r>
          </a:p>
          <a:p>
            <a:pPr lvl="1" eaLnBrk="1" latinLnBrk="0" hangingPunct="1"/>
            <a:r>
              <a:rPr lang="fr-FR" dirty="0" smtClean="0"/>
              <a:t>Deuxième niveau</a:t>
            </a:r>
          </a:p>
          <a:p>
            <a:pPr lvl="2" eaLnBrk="1" latinLnBrk="0" hangingPunct="1"/>
            <a:r>
              <a:rPr lang="fr-FR" dirty="0" smtClean="0"/>
              <a:t>Troisième niveau</a:t>
            </a:r>
          </a:p>
          <a:p>
            <a:pPr lvl="3" eaLnBrk="1" latinLnBrk="0" hangingPunct="1"/>
            <a:r>
              <a:rPr lang="fr-FR" dirty="0" smtClean="0"/>
              <a:t>Quatrième niveau</a:t>
            </a:r>
          </a:p>
          <a:p>
            <a:pPr lvl="4" eaLnBrk="1" latinLnBrk="0" hangingPunct="1"/>
            <a:r>
              <a:rPr lang="fr-FR" dirty="0" smtClean="0"/>
              <a:t>Cinquième niveau</a:t>
            </a:r>
            <a:endParaRPr kumimoji="0" lang="en-US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E932119-6168-4A7A-A8D0-3E5B2BBD5AE7}" type="datetime1">
              <a:rPr lang="fr-FR" smtClean="0"/>
              <a:pPr/>
              <a:t>11/06/2023</a:t>
            </a:fld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3200400" cy="365760"/>
          </a:xfrm>
        </p:spPr>
        <p:txBody>
          <a:bodyPr rtlCol="0"/>
          <a:lstStyle>
            <a:lvl1pPr>
              <a:defRPr sz="1600" b="1">
                <a:solidFill>
                  <a:srgbClr val="226664"/>
                </a:solidFill>
              </a:defRPr>
            </a:lvl1pPr>
          </a:lstStyle>
          <a:p>
            <a:endParaRPr lang="fr-BE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00" y="2895602"/>
            <a:ext cx="6172200" cy="2053591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2286000" y="5010151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92C10861-5AEE-4B6E-A23F-53B59ACA3923}" type="datetime1">
              <a:rPr lang="fr-FR" smtClean="0"/>
              <a:pPr/>
              <a:t>11/06/2023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fr-BE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cteur droit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Connecteur droit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Connecteur droit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Connecteur droit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Ellipse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Ellipse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Ellipse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Ellipse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llipse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Connecteur droit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3"/>
            <a:ext cx="609600" cy="517524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4BE12-748D-4952-BFF2-51E0C81990BC}" type="datetime1">
              <a:rPr lang="fr-FR" smtClean="0"/>
              <a:pPr/>
              <a:t>11/06/2023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1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19CB0-E153-4F6F-B4A3-B889187DA995}" type="datetime1">
              <a:rPr lang="fr-FR" smtClean="0"/>
              <a:pPr/>
              <a:t>11/06/2023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E45840B-61EB-4456-8345-FE0E5F6872C6}" type="datetime1">
              <a:rPr lang="fr-FR" smtClean="0"/>
              <a:pPr/>
              <a:t>11/06/2023</a:t>
            </a:fld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11"/>
          <p:cNvSpPr>
            <a:spLocks noGrp="1"/>
          </p:cNvSpPr>
          <p:nvPr>
            <p:ph type="body" sz="quarter" idx="1"/>
          </p:nvPr>
        </p:nvSpPr>
        <p:spPr>
          <a:xfrm>
            <a:off x="1691680" y="2636912"/>
            <a:ext cx="5770984" cy="1499240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chemeClr val="accent1">
                  <a:shade val="63000"/>
                  <a:satMod val="165000"/>
                </a:schemeClr>
              </a:gs>
              <a:gs pos="30000">
                <a:schemeClr val="accent1">
                  <a:shade val="58000"/>
                  <a:satMod val="165000"/>
                </a:schemeClr>
              </a:gs>
              <a:gs pos="75000">
                <a:schemeClr val="accent1">
                  <a:shade val="30000"/>
                  <a:satMod val="175000"/>
                </a:schemeClr>
              </a:gs>
              <a:gs pos="100000">
                <a:schemeClr val="accent1">
                  <a:shade val="15000"/>
                  <a:satMod val="175000"/>
                </a:schemeClr>
              </a:gs>
            </a:gsLst>
            <a:lin ang="18900000" scaled="1"/>
            <a:tileRect/>
          </a:gra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none"/>
        </p:style>
        <p:txBody>
          <a:bodyPr rtlCol="0" anchor="ctr">
            <a:noAutofit/>
          </a:bodyPr>
          <a:lstStyle>
            <a:lvl1pPr marL="0" indent="0" algn="ctr">
              <a:buFontTx/>
              <a:buNone/>
              <a:defRPr sz="36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fr-FR" dirty="0" smtClean="0"/>
              <a:t>Cliquez pour modifier les styles du texte du masque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1"/>
          </p:nvPr>
        </p:nvSpPr>
        <p:spPr>
          <a:xfrm>
            <a:off x="8129016" y="5734051"/>
            <a:ext cx="609600" cy="521208"/>
          </a:xfrm>
        </p:spPr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necteur droit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Connecteur droit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Ellipse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Espace réservé du contenu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21" name="Espace réservé de la date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F86AE48-E61D-4528-A800-5158C661EB07}" type="datetime1">
              <a:rPr lang="fr-FR" smtClean="0"/>
              <a:pPr/>
              <a:t>11/06/2023</a:t>
            </a:fld>
            <a:endParaRPr lang="fr-BE"/>
          </a:p>
        </p:txBody>
      </p:sp>
      <p:sp>
        <p:nvSpPr>
          <p:cNvPr id="22" name="Espace réservé du numéro de diapositive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23" name="Espace réservé du pied de page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Ellipse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necteur droit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Connecteur droit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Connecteur droit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Espace réservé de la date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641ECA0-E463-4347-AD40-351A198C989E}" type="datetime1">
              <a:rPr lang="fr-FR" smtClean="0"/>
              <a:pPr/>
              <a:t>11/06/2023</a:t>
            </a:fld>
            <a:endParaRPr lang="fr-BE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21" name="Espace réservé du pied de page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necteur droit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274637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916192D5-FB63-43A4-8103-907A1AAAEA8D}" type="datetime1">
              <a:rPr lang="fr-FR" smtClean="0"/>
              <a:pPr/>
              <a:t>11/06/2023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Connecteur droit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Ellipse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8129016" y="5734051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5" r:id="rId1"/>
    <p:sldLayoutId id="2147483926" r:id="rId2"/>
    <p:sldLayoutId id="2147483927" r:id="rId3"/>
    <p:sldLayoutId id="2147483928" r:id="rId4"/>
    <p:sldLayoutId id="2147483929" r:id="rId5"/>
    <p:sldLayoutId id="2147483930" r:id="rId6"/>
    <p:sldLayoutId id="2147483931" r:id="rId7"/>
    <p:sldLayoutId id="2147483932" r:id="rId8"/>
    <p:sldLayoutId id="2147483933" r:id="rId9"/>
    <p:sldLayoutId id="2147483934" r:id="rId10"/>
    <p:sldLayoutId id="2147483935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1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phet.colorado.edu/sims/html/energy-forms-and-changes/latest/energy-forms-and-changes_en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phet.colorado.edu/sims/html/energy-forms-and-changes/latest/energy-forms-and-changes_en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5t-oA796to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Épreuve de mise en perspective didactique d’un dossier de recherche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99792" y="3212976"/>
            <a:ext cx="6172200" cy="1371600"/>
          </a:xfrm>
        </p:spPr>
        <p:txBody>
          <a:bodyPr>
            <a:normAutofit/>
          </a:bodyPr>
          <a:lstStyle/>
          <a:p>
            <a:endParaRPr lang="fr-FR" dirty="0" smtClean="0"/>
          </a:p>
          <a:p>
            <a:r>
              <a:rPr lang="fr-FR" sz="2400" dirty="0" smtClean="0"/>
              <a:t>Lydia Chabane</a:t>
            </a: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Comment définir ces grandeurs fluctuantes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10</a:t>
            </a:fld>
            <a:endParaRPr lang="fr-BE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dirty="0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r>
              <a:rPr lang="fr-FR" dirty="0" smtClean="0"/>
              <a:t>2.	Modélisation par un processus de Markov</a:t>
            </a:r>
            <a:endParaRPr lang="fr-FR" dirty="0"/>
          </a:p>
        </p:txBody>
      </p:sp>
      <p:pic>
        <p:nvPicPr>
          <p:cNvPr id="5124" name="Picture 4" descr="D:\Docs\Work\Agreg_de_la_mort\Dossier_didactique\Courbes\fig_transition_cha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3429001"/>
            <a:ext cx="5101979" cy="1747494"/>
          </a:xfrm>
          <a:prstGeom prst="rect">
            <a:avLst/>
          </a:prstGeom>
          <a:noFill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5578" y="5733256"/>
            <a:ext cx="719137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3850" y="2420888"/>
            <a:ext cx="744855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Comment définir ces grandeurs fluctuantes ?</a:t>
            </a:r>
            <a:endParaRPr lang="fr-FR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dirty="0" smtClean="0"/>
              <a:t>Présentation de mes travaux de recherche</a:t>
            </a:r>
            <a:endParaRPr lang="fr-BE" dirty="0" smtClean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2396562"/>
            <a:ext cx="7786688" cy="528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Espace réservé du contenu 7"/>
          <p:cNvSpPr txBox="1">
            <a:spLocks/>
          </p:cNvSpPr>
          <p:nvPr/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+mj-lt"/>
              <a:buNone/>
              <a:tabLst/>
              <a:defRPr/>
            </a:pPr>
            <a:r>
              <a:rPr lang="fr-FR" sz="2400" b="1" dirty="0" smtClean="0">
                <a:solidFill>
                  <a:srgbClr val="226664"/>
                </a:solidFill>
              </a:rPr>
              <a:t>3</a:t>
            </a: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2666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	Notion de trajectoire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22666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3" name="Picture 3" descr="D:\Docs\Work\Agreg_de_la_mort\Dossier_didactique\Courbes\fig_traj_cha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3212976"/>
            <a:ext cx="5550248" cy="1944216"/>
          </a:xfrm>
          <a:prstGeom prst="rect">
            <a:avLst/>
          </a:prstGeom>
          <a:noFill/>
        </p:spPr>
      </p:pic>
      <p:sp>
        <p:nvSpPr>
          <p:cNvPr id="7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129016" y="5734051"/>
            <a:ext cx="609600" cy="521208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11</a:t>
            </a:fld>
            <a:endParaRPr lang="fr-BE" dirty="0"/>
          </a:p>
        </p:txBody>
      </p:sp>
      <p:sp>
        <p:nvSpPr>
          <p:cNvPr id="8" name="ZoneTexte 7"/>
          <p:cNvSpPr txBox="1"/>
          <p:nvPr/>
        </p:nvSpPr>
        <p:spPr>
          <a:xfrm>
            <a:off x="2852652" y="5219908"/>
            <a:ext cx="387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FF0000"/>
                </a:solidFill>
                <a:latin typeface="Sitka Banner" pitchFamily="2" charset="0"/>
                <a:ea typeface="Source Serif Pro" pitchFamily="18" charset="0"/>
              </a:rPr>
              <a:t>En rouge: un exemple de trajectoire [z]</a:t>
            </a:r>
            <a:endParaRPr lang="fr-FR" b="1" dirty="0">
              <a:solidFill>
                <a:srgbClr val="FF0000"/>
              </a:solidFill>
              <a:latin typeface="Sitka Banner" pitchFamily="2" charset="0"/>
              <a:ea typeface="Source Serif Pro" pitchFamily="18" charset="0"/>
            </a:endParaRPr>
          </a:p>
        </p:txBody>
      </p:sp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6030888"/>
            <a:ext cx="4176464" cy="278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Comment définir ces grandeurs fluctuantes ?</a:t>
            </a:r>
            <a:endParaRPr lang="fr-FR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dirty="0" smtClean="0"/>
              <a:t>Présentation de mes travaux de recherche</a:t>
            </a:r>
            <a:endParaRPr lang="fr-BE" dirty="0" smtClean="0"/>
          </a:p>
        </p:txBody>
      </p:sp>
      <p:sp>
        <p:nvSpPr>
          <p:cNvPr id="12" name="Espace réservé du contenu 7"/>
          <p:cNvSpPr txBox="1">
            <a:spLocks/>
          </p:cNvSpPr>
          <p:nvPr/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+mj-lt"/>
              <a:buNone/>
              <a:tabLst/>
              <a:defRPr/>
            </a:pPr>
            <a:r>
              <a:rPr lang="fr-FR" sz="2400" b="1" dirty="0" smtClean="0">
                <a:solidFill>
                  <a:srgbClr val="226664"/>
                </a:solidFill>
              </a:rPr>
              <a:t>4</a:t>
            </a:r>
            <a:r>
              <a:rPr kumimoji="0" lang="fr-FR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2666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	Exemple de grandeur fluctuante</a:t>
            </a:r>
            <a:endParaRPr kumimoji="0" lang="fr-FR" sz="2400" b="1" i="0" u="none" strike="noStrike" kern="1200" cap="none" spc="0" normalizeH="0" baseline="0" noProof="0" dirty="0">
              <a:ln>
                <a:noFill/>
              </a:ln>
              <a:solidFill>
                <a:srgbClr val="22666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27784" y="5758554"/>
            <a:ext cx="4752528" cy="694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126164" y="5733256"/>
            <a:ext cx="609600" cy="521208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12</a:t>
            </a:fld>
            <a:endParaRPr lang="fr-BE" dirty="0"/>
          </a:p>
        </p:txBody>
      </p:sp>
      <p:sp>
        <p:nvSpPr>
          <p:cNvPr id="23" name="ZoneTexte 22"/>
          <p:cNvSpPr txBox="1"/>
          <p:nvPr/>
        </p:nvSpPr>
        <p:spPr>
          <a:xfrm>
            <a:off x="611560" y="5686546"/>
            <a:ext cx="1500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Observable </a:t>
            </a:r>
            <a:endParaRPr lang="fr-FR" b="1" dirty="0"/>
          </a:p>
        </p:txBody>
      </p:sp>
      <p:grpSp>
        <p:nvGrpSpPr>
          <p:cNvPr id="27" name="Groupe 26"/>
          <p:cNvGrpSpPr/>
          <p:nvPr/>
        </p:nvGrpSpPr>
        <p:grpSpPr>
          <a:xfrm>
            <a:off x="1475656" y="3284984"/>
            <a:ext cx="5832648" cy="2088232"/>
            <a:chOff x="1187624" y="2806227"/>
            <a:chExt cx="6309291" cy="2425044"/>
          </a:xfrm>
        </p:grpSpPr>
        <p:pic>
          <p:nvPicPr>
            <p:cNvPr id="16" name="Picture 2" descr="D:\Docs\Work\Agreg_de_la_mort\Dossier_didactique\Courbes\fig_g_etat_toymodel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87624" y="2806227"/>
              <a:ext cx="6309291" cy="1944216"/>
            </a:xfrm>
            <a:prstGeom prst="rect">
              <a:avLst/>
            </a:prstGeom>
            <a:noFill/>
          </p:spPr>
        </p:pic>
        <p:sp>
          <p:nvSpPr>
            <p:cNvPr id="19" name="ZoneTexte 18"/>
            <p:cNvSpPr txBox="1"/>
            <p:nvPr/>
          </p:nvSpPr>
          <p:spPr>
            <a:xfrm>
              <a:off x="2542658" y="4729538"/>
              <a:ext cx="629789" cy="4289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Jour</a:t>
              </a:r>
              <a:endParaRPr lang="fr-FR" dirty="0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5278962" y="4729538"/>
              <a:ext cx="643661" cy="4289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Nuit</a:t>
              </a:r>
              <a:endParaRPr lang="fr-FR" dirty="0"/>
            </a:p>
          </p:txBody>
        </p:sp>
        <p:cxnSp>
          <p:nvCxnSpPr>
            <p:cNvPr id="25" name="Connecteur droit 24"/>
            <p:cNvCxnSpPr/>
            <p:nvPr/>
          </p:nvCxnSpPr>
          <p:spPr>
            <a:xfrm>
              <a:off x="1430589" y="5231271"/>
              <a:ext cx="583264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ZoneTexte 25"/>
          <p:cNvSpPr txBox="1"/>
          <p:nvPr/>
        </p:nvSpPr>
        <p:spPr>
          <a:xfrm>
            <a:off x="827584" y="2132856"/>
            <a:ext cx="7560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Nous voulons savoir si le chat :</a:t>
            </a:r>
          </a:p>
          <a:p>
            <a:pPr>
              <a:buFontTx/>
              <a:buChar char="-"/>
            </a:pPr>
            <a:r>
              <a:rPr lang="fr-FR" dirty="0" smtClean="0">
                <a:solidFill>
                  <a:srgbClr val="000000"/>
                </a:solidFill>
              </a:rPr>
              <a:t> s’endort plus qu’il ne se réveille le jour</a:t>
            </a:r>
          </a:p>
          <a:p>
            <a:r>
              <a:rPr lang="fr-FR" dirty="0" smtClean="0">
                <a:solidFill>
                  <a:srgbClr val="000000"/>
                </a:solidFill>
              </a:rPr>
              <a:t>- se réveille plus qu’il ne s’endort la nuit</a:t>
            </a:r>
            <a:endParaRPr lang="fr-FR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7467600" cy="652932"/>
          </a:xfrm>
        </p:spPr>
        <p:txBody>
          <a:bodyPr/>
          <a:lstStyle/>
          <a:p>
            <a:r>
              <a:rPr lang="fr-FR" dirty="0" smtClean="0"/>
              <a:t>Et en physique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07504" y="5229200"/>
            <a:ext cx="3672408" cy="576064"/>
          </a:xfrm>
        </p:spPr>
        <p:txBody>
          <a:bodyPr>
            <a:normAutofit/>
          </a:bodyPr>
          <a:lstStyle/>
          <a:p>
            <a:r>
              <a:rPr lang="fr-FR" sz="1800" dirty="0" smtClean="0"/>
              <a:t>Observable à deux composantes</a:t>
            </a:r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1800" dirty="0" smtClean="0">
              <a:solidFill>
                <a:srgbClr val="0070C0"/>
              </a:solidFill>
            </a:endParaRPr>
          </a:p>
          <a:p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13</a:t>
            </a:fld>
            <a:endParaRPr lang="fr-BE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63888" y="4885749"/>
            <a:ext cx="4465465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necteur droit 16"/>
          <p:cNvCxnSpPr/>
          <p:nvPr/>
        </p:nvCxnSpPr>
        <p:spPr>
          <a:xfrm>
            <a:off x="971600" y="4005064"/>
            <a:ext cx="6408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:\Docs\Work\Agreg_de_la_mort\Dossier_didactique\Courbes\premierprincipe.png"/>
          <p:cNvPicPr>
            <a:picLocks noChangeAspect="1" noChangeArrowheads="1"/>
          </p:cNvPicPr>
          <p:nvPr/>
        </p:nvPicPr>
        <p:blipFill>
          <a:blip r:embed="rId3" cstate="print"/>
          <a:srcRect b="50054"/>
          <a:stretch>
            <a:fillRect/>
          </a:stretch>
        </p:blipFill>
        <p:spPr bwMode="auto">
          <a:xfrm>
            <a:off x="4716016" y="1988840"/>
            <a:ext cx="3426958" cy="1872208"/>
          </a:xfrm>
          <a:prstGeom prst="rect">
            <a:avLst/>
          </a:prstGeom>
          <a:noFill/>
        </p:spPr>
      </p:pic>
      <p:pic>
        <p:nvPicPr>
          <p:cNvPr id="1027" name="Picture 3" descr="D:\Docs\Work\Agreg_de_la_mort\Dossier_didactique\Courbes\premierprincipe.png"/>
          <p:cNvPicPr>
            <a:picLocks noChangeAspect="1" noChangeArrowheads="1"/>
          </p:cNvPicPr>
          <p:nvPr/>
        </p:nvPicPr>
        <p:blipFill>
          <a:blip r:embed="rId3" cstate="print"/>
          <a:srcRect t="50011"/>
          <a:stretch>
            <a:fillRect/>
          </a:stretch>
        </p:blipFill>
        <p:spPr bwMode="auto">
          <a:xfrm>
            <a:off x="683568" y="1892399"/>
            <a:ext cx="3600400" cy="1968649"/>
          </a:xfrm>
          <a:prstGeom prst="rect">
            <a:avLst/>
          </a:prstGeom>
          <a:noFill/>
        </p:spPr>
      </p:pic>
      <p:sp>
        <p:nvSpPr>
          <p:cNvPr id="2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dirty="0" smtClean="0"/>
              <a:t>Présentation de mes travaux de recherche</a:t>
            </a:r>
            <a:endParaRPr lang="fr-BE" dirty="0" smtClean="0"/>
          </a:p>
        </p:txBody>
      </p:sp>
      <p:grpSp>
        <p:nvGrpSpPr>
          <p:cNvPr id="30" name="Groupe 29"/>
          <p:cNvGrpSpPr/>
          <p:nvPr/>
        </p:nvGrpSpPr>
        <p:grpSpPr>
          <a:xfrm>
            <a:off x="320411" y="6085925"/>
            <a:ext cx="5792485" cy="611220"/>
            <a:chOff x="320411" y="6013917"/>
            <a:chExt cx="5792485" cy="611220"/>
          </a:xfrm>
        </p:grpSpPr>
        <p:grpSp>
          <p:nvGrpSpPr>
            <p:cNvPr id="29" name="Groupe 28"/>
            <p:cNvGrpSpPr/>
            <p:nvPr/>
          </p:nvGrpSpPr>
          <p:grpSpPr>
            <a:xfrm>
              <a:off x="1925022" y="6013917"/>
              <a:ext cx="4187874" cy="611220"/>
              <a:chOff x="1925022" y="5886415"/>
              <a:chExt cx="4187874" cy="611220"/>
            </a:xfrm>
          </p:grpSpPr>
          <p:sp>
            <p:nvSpPr>
              <p:cNvPr id="20" name="ZoneTexte 19"/>
              <p:cNvSpPr txBox="1"/>
              <p:nvPr/>
            </p:nvSpPr>
            <p:spPr>
              <a:xfrm>
                <a:off x="2240106" y="6004143"/>
                <a:ext cx="112582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lvl="0" indent="-457200">
                  <a:spcBef>
                    <a:spcPts val="600"/>
                  </a:spcBef>
                  <a:buClr>
                    <a:srgbClr val="A31D5A"/>
                  </a:buClr>
                  <a:buSzPct val="70000"/>
                </a:pPr>
                <a:r>
                  <a:rPr lang="fr-FR" sz="2000" b="1" dirty="0" smtClean="0">
                    <a:solidFill>
                      <a:srgbClr val="0070C0"/>
                    </a:solidFill>
                  </a:rPr>
                  <a:t>Travail :</a:t>
                </a:r>
              </a:p>
            </p:txBody>
          </p:sp>
          <p:pic>
            <p:nvPicPr>
              <p:cNvPr id="3085" name="Picture 13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t="54550" r="32285"/>
              <a:stretch>
                <a:fillRect/>
              </a:stretch>
            </p:blipFill>
            <p:spPr bwMode="auto">
              <a:xfrm>
                <a:off x="3403282" y="5886415"/>
                <a:ext cx="2709614" cy="611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27" name="Connecteur droit avec flèche 26"/>
              <p:cNvCxnSpPr/>
              <p:nvPr/>
            </p:nvCxnSpPr>
            <p:spPr>
              <a:xfrm flipV="1">
                <a:off x="1925022" y="6232408"/>
                <a:ext cx="288000" cy="55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0411" y="6237312"/>
              <a:ext cx="1515285" cy="2452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1" name="Groupe 30"/>
          <p:cNvGrpSpPr/>
          <p:nvPr/>
        </p:nvGrpSpPr>
        <p:grpSpPr>
          <a:xfrm>
            <a:off x="217959" y="4165594"/>
            <a:ext cx="7759625" cy="703566"/>
            <a:chOff x="217959" y="3789040"/>
            <a:chExt cx="7759625" cy="703566"/>
          </a:xfrm>
        </p:grpSpPr>
        <p:grpSp>
          <p:nvGrpSpPr>
            <p:cNvPr id="28" name="Groupe 27"/>
            <p:cNvGrpSpPr/>
            <p:nvPr/>
          </p:nvGrpSpPr>
          <p:grpSpPr>
            <a:xfrm>
              <a:off x="2656848" y="3789040"/>
              <a:ext cx="5320736" cy="703566"/>
              <a:chOff x="2656848" y="3661538"/>
              <a:chExt cx="5320736" cy="703566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3016888" y="3805148"/>
                <a:ext cx="118077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b="1" dirty="0" smtClean="0">
                    <a:solidFill>
                      <a:srgbClr val="FF0000"/>
                    </a:solidFill>
                  </a:rPr>
                  <a:t>Chaleur : </a:t>
                </a:r>
                <a:endParaRPr lang="fr-FR" dirty="0"/>
              </a:p>
            </p:txBody>
          </p:sp>
          <p:cxnSp>
            <p:nvCxnSpPr>
              <p:cNvPr id="16" name="Connecteur droit avec flèche 15"/>
              <p:cNvCxnSpPr/>
              <p:nvPr/>
            </p:nvCxnSpPr>
            <p:spPr>
              <a:xfrm flipV="1">
                <a:off x="2656848" y="3995772"/>
                <a:ext cx="288000" cy="55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pic>
            <p:nvPicPr>
              <p:cNvPr id="24" name="Picture 13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b="45450"/>
              <a:stretch>
                <a:fillRect/>
              </a:stretch>
            </p:blipFill>
            <p:spPr bwMode="auto">
              <a:xfrm>
                <a:off x="4139952" y="3661538"/>
                <a:ext cx="3837632" cy="7035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17959" y="4013318"/>
              <a:ext cx="2337817" cy="2679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9552" y="1340768"/>
            <a:ext cx="28860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/>
          </a:bodyPr>
          <a:lstStyle/>
          <a:p>
            <a:pPr marL="571500" indent="-571500"/>
            <a:r>
              <a:rPr lang="fr-FR" dirty="0" smtClean="0"/>
              <a:t>Comportement dans la limite de temps long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14</a:t>
            </a:fld>
            <a:endParaRPr lang="fr-BE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dirty="0" smtClean="0"/>
              <a:t>Présentation de mes travaux de recherche</a:t>
            </a:r>
            <a:endParaRPr lang="fr-BE" dirty="0" smtClean="0"/>
          </a:p>
        </p:txBody>
      </p:sp>
      <p:pic>
        <p:nvPicPr>
          <p:cNvPr id="11" name="Picture 4" descr="D:\Docs\Work\Agreg_de_la_mort\Dossier_didactique\Courbes\fig_transition_cha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959097"/>
            <a:ext cx="3240360" cy="1109865"/>
          </a:xfrm>
          <a:prstGeom prst="rect">
            <a:avLst/>
          </a:prstGeom>
          <a:noFill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67544" y="3645024"/>
            <a:ext cx="4732234" cy="702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Connecteur droit 13"/>
          <p:cNvCxnSpPr/>
          <p:nvPr/>
        </p:nvCxnSpPr>
        <p:spPr>
          <a:xfrm>
            <a:off x="1043608" y="4653136"/>
            <a:ext cx="66967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:\Docs\Work\Agreg_de_la_mort\Dossier_didactique\Courbes\fig_g_etat_toymode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90250" y="1748479"/>
            <a:ext cx="4986206" cy="1536505"/>
          </a:xfrm>
          <a:prstGeom prst="rect">
            <a:avLst/>
          </a:prstGeom>
          <a:noFill/>
        </p:spPr>
      </p:pic>
      <p:sp>
        <p:nvSpPr>
          <p:cNvPr id="23" name="ZoneTexte 22"/>
          <p:cNvSpPr txBox="1"/>
          <p:nvPr/>
        </p:nvSpPr>
        <p:spPr>
          <a:xfrm>
            <a:off x="6156177" y="3717032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Théorie des grandes déviations</a:t>
            </a:r>
            <a:endParaRPr lang="fr-FR" dirty="0"/>
          </a:p>
        </p:txBody>
      </p:sp>
      <p:cxnSp>
        <p:nvCxnSpPr>
          <p:cNvPr id="25" name="Connecteur droit avec flèche 24"/>
          <p:cNvCxnSpPr/>
          <p:nvPr/>
        </p:nvCxnSpPr>
        <p:spPr>
          <a:xfrm>
            <a:off x="5436096" y="4005064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5536" y="5517232"/>
            <a:ext cx="25527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5536" y="4941168"/>
            <a:ext cx="19240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5536" y="6021288"/>
            <a:ext cx="72675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Problématique : problème de conditionnement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15</a:t>
            </a:fld>
            <a:endParaRPr lang="fr-BE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dirty="0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/>
          <p:cNvSpPr>
            <a:spLocks noGrp="1"/>
          </p:cNvSpPr>
          <p:nvPr>
            <p:ph sz="quarter" idx="1"/>
          </p:nvPr>
        </p:nvSpPr>
        <p:spPr>
          <a:xfrm>
            <a:off x="395536" y="1600200"/>
            <a:ext cx="8136904" cy="4873752"/>
          </a:xfrm>
        </p:spPr>
        <p:txBody>
          <a:bodyPr>
            <a:normAutofit/>
          </a:bodyPr>
          <a:lstStyle/>
          <a:p>
            <a:pPr marL="0" indent="0"/>
            <a:r>
              <a:rPr lang="fr-FR" dirty="0" smtClean="0"/>
              <a:t>Conditionnement de l’observable sur une grande déviation (fluctuation rare)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sz="1200" dirty="0" smtClean="0"/>
          </a:p>
          <a:p>
            <a:pPr marL="0" indent="0" algn="just"/>
            <a:endParaRPr lang="fr-FR" sz="2000" dirty="0" smtClean="0"/>
          </a:p>
          <a:p>
            <a:pPr marL="0" indent="0" algn="just"/>
            <a:r>
              <a:rPr lang="fr-FR" sz="2000" dirty="0" smtClean="0"/>
              <a:t>Objectif : </a:t>
            </a:r>
            <a:r>
              <a:rPr lang="fr-FR" sz="2000" b="0" dirty="0" smtClean="0">
                <a:solidFill>
                  <a:srgbClr val="000000"/>
                </a:solidFill>
              </a:rPr>
              <a:t>Trouver un </a:t>
            </a:r>
            <a:r>
              <a:rPr lang="fr-FR" sz="2000" dirty="0" smtClean="0">
                <a:solidFill>
                  <a:srgbClr val="000000"/>
                </a:solidFill>
              </a:rPr>
              <a:t>processus de Markov effectif </a:t>
            </a:r>
            <a:r>
              <a:rPr lang="fr-FR" sz="2000" b="0" dirty="0" smtClean="0">
                <a:solidFill>
                  <a:srgbClr val="000000"/>
                </a:solidFill>
              </a:rPr>
              <a:t>équivalent au processus conditionné dans la limite des temps longs, i.e. pour lequel la valeur typique de l’observable sous ce nouveau processus vaut la valeur imposée.</a:t>
            </a:r>
          </a:p>
        </p:txBody>
      </p:sp>
      <p:pic>
        <p:nvPicPr>
          <p:cNvPr id="3074" name="Picture 2" descr="D:\Docs\Work\Agreg_de_la_mort\Dossier_didactique\Oral\images_mepd\traj_ob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780928"/>
            <a:ext cx="2880000" cy="1577143"/>
          </a:xfrm>
          <a:prstGeom prst="rect">
            <a:avLst/>
          </a:prstGeom>
          <a:noFill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3276476"/>
            <a:ext cx="5344475" cy="819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Problématique : problème de conditionnement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16</a:t>
            </a:fld>
            <a:endParaRPr lang="fr-BE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dirty="0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715200" cy="964704"/>
          </a:xfrm>
        </p:spPr>
        <p:txBody>
          <a:bodyPr>
            <a:normAutofit/>
          </a:bodyPr>
          <a:lstStyle/>
          <a:p>
            <a:pPr marL="0" indent="0" algn="just"/>
            <a:r>
              <a:rPr lang="fr-FR" sz="2000" dirty="0" smtClean="0"/>
              <a:t>Objectif : </a:t>
            </a:r>
            <a:r>
              <a:rPr lang="fr-FR" sz="2000" b="0" dirty="0" smtClean="0">
                <a:solidFill>
                  <a:srgbClr val="000000"/>
                </a:solidFill>
              </a:rPr>
              <a:t>Trouver un processus de Markov effectif équivalent au processus conditionné dans la limite des temps longs.</a:t>
            </a:r>
            <a:endParaRPr lang="fr-FR" b="0" dirty="0" smtClean="0">
              <a:solidFill>
                <a:srgbClr val="000000"/>
              </a:solidFill>
            </a:endParaRPr>
          </a:p>
        </p:txBody>
      </p:sp>
      <p:pic>
        <p:nvPicPr>
          <p:cNvPr id="8" name="Picture 2" descr="D:\Docs\Work\Agreg_de_la_mort\Dossier_didactique\Oral\images_mepd\traj_ob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2662629"/>
            <a:ext cx="2451404" cy="1342435"/>
          </a:xfrm>
          <a:prstGeom prst="rect">
            <a:avLst/>
          </a:prstGeom>
          <a:noFill/>
        </p:spPr>
      </p:pic>
      <p:pic>
        <p:nvPicPr>
          <p:cNvPr id="4101" name="Picture 5" descr="C:\Users\LENOVO\Desktop\images_mepd\nouvo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7624" y="5556005"/>
            <a:ext cx="576064" cy="609299"/>
          </a:xfrm>
          <a:prstGeom prst="rect">
            <a:avLst/>
          </a:prstGeom>
          <a:noFill/>
        </p:spPr>
      </p:pic>
      <p:cxnSp>
        <p:nvCxnSpPr>
          <p:cNvPr id="18" name="Connecteur droit avec flèche 17"/>
          <p:cNvCxnSpPr/>
          <p:nvPr/>
        </p:nvCxnSpPr>
        <p:spPr>
          <a:xfrm>
            <a:off x="4932040" y="3212976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29" name="Groupe 28"/>
          <p:cNvGrpSpPr/>
          <p:nvPr/>
        </p:nvGrpSpPr>
        <p:grpSpPr>
          <a:xfrm>
            <a:off x="1259952" y="2636912"/>
            <a:ext cx="864000" cy="1476000"/>
            <a:chOff x="1259952" y="2636912"/>
            <a:chExt cx="947644" cy="1584176"/>
          </a:xfrm>
        </p:grpSpPr>
        <p:pic>
          <p:nvPicPr>
            <p:cNvPr id="4100" name="Picture 4" descr="C:\Users\LENOVO\Desktop\images_mepd\k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59952" y="2996952"/>
              <a:ext cx="552919" cy="720080"/>
            </a:xfrm>
            <a:prstGeom prst="rect">
              <a:avLst/>
            </a:prstGeom>
            <a:noFill/>
          </p:spPr>
        </p:pic>
        <p:pic>
          <p:nvPicPr>
            <p:cNvPr id="4104" name="Picture 8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835696" y="2636912"/>
              <a:ext cx="371900" cy="1584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63688" y="5085185"/>
            <a:ext cx="360040" cy="1533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42058" y="4077072"/>
            <a:ext cx="2554078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4" name="Connecteur droit avec flèche 33"/>
          <p:cNvCxnSpPr/>
          <p:nvPr/>
        </p:nvCxnSpPr>
        <p:spPr>
          <a:xfrm>
            <a:off x="4860032" y="5877272"/>
            <a:ext cx="12241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67744" y="5229200"/>
            <a:ext cx="2361723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28184" y="2982438"/>
            <a:ext cx="2081458" cy="50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76526" y="5648548"/>
            <a:ext cx="1851858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5940152" y="4262581"/>
            <a:ext cx="2272626" cy="67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/>
          </a:bodyPr>
          <a:lstStyle/>
          <a:p>
            <a:pPr marL="571500" indent="-571500"/>
            <a:r>
              <a:rPr lang="fr-FR" dirty="0" smtClean="0"/>
              <a:t>Résolution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17</a:t>
            </a:fld>
            <a:endParaRPr lang="fr-BE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dirty="0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931224" cy="1684784"/>
          </a:xfrm>
        </p:spPr>
        <p:txBody>
          <a:bodyPr>
            <a:normAutofit/>
          </a:bodyPr>
          <a:lstStyle/>
          <a:p>
            <a:r>
              <a:rPr lang="fr-FR" b="0" u="sng" dirty="0" smtClean="0">
                <a:solidFill>
                  <a:srgbClr val="000000"/>
                </a:solidFill>
              </a:rPr>
              <a:t>Ce problème a été résolu pour :</a:t>
            </a:r>
          </a:p>
          <a:p>
            <a:pPr marL="179388" indent="-179388">
              <a:buFont typeface="Arial" pitchFamily="34" charset="0"/>
              <a:buChar char="•"/>
            </a:pPr>
            <a:r>
              <a:rPr lang="fr-FR" sz="2000" b="0" dirty="0" smtClean="0">
                <a:solidFill>
                  <a:srgbClr val="000000"/>
                </a:solidFill>
              </a:rPr>
              <a:t> Des processus de Markov impliquant des taux de transition indépendants du temps.</a:t>
            </a:r>
          </a:p>
          <a:p>
            <a:pPr marL="179388" indent="-179388">
              <a:buFont typeface="Arial" pitchFamily="34" charset="0"/>
              <a:buChar char="•"/>
            </a:pPr>
            <a:r>
              <a:rPr lang="fr-FR" sz="2000" b="0" dirty="0" smtClean="0">
                <a:solidFill>
                  <a:srgbClr val="000000"/>
                </a:solidFill>
              </a:rPr>
              <a:t> Des observables mettant en jeu des fonctions indépendantes du temps.</a:t>
            </a:r>
            <a:endParaRPr lang="fr-FR" sz="2000" b="0" dirty="0">
              <a:solidFill>
                <a:srgbClr val="000000"/>
              </a:solidFill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67544" y="3429001"/>
            <a:ext cx="8219256" cy="65293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marL="571500" marR="0" lvl="0" indent="-5715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0" b="1" i="0" u="none" strike="noStrike" kern="1200" cap="sm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Contribution</a:t>
            </a:r>
            <a:r>
              <a:rPr kumimoji="0" lang="fr-FR" sz="3000" b="1" i="0" u="none" strike="noStrike" kern="1200" cap="small" spc="0" normalizeH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personnelle </a:t>
            </a:r>
            <a:endParaRPr kumimoji="0" lang="fr-FR" sz="3000" b="1" i="0" u="none" strike="noStrike" kern="1200" cap="small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Espace réservé du contenu 7"/>
          <p:cNvSpPr txBox="1">
            <a:spLocks/>
          </p:cNvSpPr>
          <p:nvPr/>
        </p:nvSpPr>
        <p:spPr>
          <a:xfrm>
            <a:off x="467544" y="4149080"/>
            <a:ext cx="7931224" cy="1684784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+mj-lt"/>
              <a:buNone/>
              <a:tabLst/>
              <a:defRPr/>
            </a:pPr>
            <a:r>
              <a:rPr kumimoji="0" lang="fr-FR" sz="2400" b="0" i="0" u="sng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Résolution pour</a:t>
            </a:r>
            <a:r>
              <a:rPr kumimoji="0" lang="fr-FR" sz="2400" b="0" i="0" u="sng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:</a:t>
            </a:r>
          </a:p>
          <a:p>
            <a:pPr marL="263525" lvl="0" indent="-263525">
              <a:spcBef>
                <a:spcPts val="600"/>
              </a:spcBef>
              <a:buClr>
                <a:schemeClr val="accent1"/>
              </a:buClr>
              <a:buSzPct val="70000"/>
              <a:buFont typeface="Arial" pitchFamily="34" charset="0"/>
              <a:buChar char="•"/>
            </a:pPr>
            <a:r>
              <a:rPr kumimoji="0" lang="fr-FR" sz="2000" b="0" i="0" strike="noStrike" kern="120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</a:t>
            </a:r>
            <a:r>
              <a:rPr lang="fr-FR" sz="2000" dirty="0" smtClean="0">
                <a:solidFill>
                  <a:srgbClr val="000000"/>
                </a:solidFill>
              </a:rPr>
              <a:t> processus de Markov impliquant des taux de transition périodiques.</a:t>
            </a:r>
          </a:p>
          <a:p>
            <a:pPr marL="263525" lvl="0" indent="-263525">
              <a:spcBef>
                <a:spcPts val="600"/>
              </a:spcBef>
              <a:buClr>
                <a:schemeClr val="accent1"/>
              </a:buClr>
              <a:buSzPct val="70000"/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0000"/>
                </a:solidFill>
              </a:rPr>
              <a:t>Des observables mettant en jeu des fonctions périodiques.</a:t>
            </a:r>
            <a:endParaRPr kumimoji="0" lang="fr-FR" sz="2000" b="0" i="0" strike="noStrike" kern="120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+mj-lt"/>
              <a:buNone/>
              <a:tabLst/>
              <a:defRPr/>
            </a:pPr>
            <a:endParaRPr kumimoji="0" lang="fr-FR" sz="2400" b="0" i="0" strike="noStrike" kern="120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+mj-lt"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/>
          </a:bodyPr>
          <a:lstStyle/>
          <a:p>
            <a:pPr marL="571500" indent="-571500"/>
            <a:r>
              <a:rPr lang="fr-FR" dirty="0" smtClean="0"/>
              <a:t>Application au chat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138864" y="5716104"/>
            <a:ext cx="609600" cy="521208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18</a:t>
            </a:fld>
            <a:endParaRPr lang="fr-BE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dirty="0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/>
          <p:cNvSpPr>
            <a:spLocks noGrp="1"/>
          </p:cNvSpPr>
          <p:nvPr>
            <p:ph sz="quarter" idx="1"/>
          </p:nvPr>
        </p:nvSpPr>
        <p:spPr>
          <a:xfrm>
            <a:off x="179512" y="1628800"/>
            <a:ext cx="3456384" cy="504056"/>
          </a:xfrm>
        </p:spPr>
        <p:txBody>
          <a:bodyPr>
            <a:normAutofit/>
          </a:bodyPr>
          <a:lstStyle/>
          <a:p>
            <a:r>
              <a:rPr lang="fr-FR" sz="2000" dirty="0" smtClean="0"/>
              <a:t>Taux de transition périodique</a:t>
            </a:r>
            <a:endParaRPr lang="fr-FR" sz="2000" dirty="0"/>
          </a:p>
        </p:txBody>
      </p:sp>
      <p:pic>
        <p:nvPicPr>
          <p:cNvPr id="7" name="Picture 4" descr="D:\Docs\Work\Agreg_de_la_mort\Dossier_didactique\Courbes\fig_transition_cha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179085"/>
            <a:ext cx="2808311" cy="961883"/>
          </a:xfrm>
          <a:prstGeom prst="rect">
            <a:avLst/>
          </a:prstGeom>
          <a:noFill/>
        </p:spPr>
      </p:pic>
      <p:pic>
        <p:nvPicPr>
          <p:cNvPr id="5122" name="Picture 2" descr="D:\Docs\Work\Agreg_de_la_mort\Dossier_didactique\Courbes\Model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5536" y="3235761"/>
            <a:ext cx="2977563" cy="1777415"/>
          </a:xfrm>
          <a:prstGeom prst="rect">
            <a:avLst/>
          </a:prstGeom>
          <a:noFill/>
        </p:spPr>
      </p:pic>
      <p:cxnSp>
        <p:nvCxnSpPr>
          <p:cNvPr id="11" name="Connecteur droit 10"/>
          <p:cNvCxnSpPr/>
          <p:nvPr/>
        </p:nvCxnSpPr>
        <p:spPr>
          <a:xfrm>
            <a:off x="3923928" y="1556792"/>
            <a:ext cx="0" cy="4752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7"/>
          <p:cNvSpPr txBox="1">
            <a:spLocks/>
          </p:cNvSpPr>
          <p:nvPr/>
        </p:nvSpPr>
        <p:spPr>
          <a:xfrm>
            <a:off x="4211960" y="1556792"/>
            <a:ext cx="3456384" cy="50405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+mj-lt"/>
              <a:buNone/>
              <a:tabLst/>
              <a:defRPr/>
            </a:pPr>
            <a:r>
              <a:rPr kumimoji="0" lang="fr-FR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26664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Observable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srgbClr val="226664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170672" y="2139882"/>
            <a:ext cx="4320480" cy="641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31123" y="2996952"/>
            <a:ext cx="1853045" cy="233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211960" y="3356992"/>
            <a:ext cx="3264477" cy="199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 descr="D:\Docs\Work\Agreg_de_la_mort\Dossier_didactique\Courbes\fig_g_etat_toymodel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8921" y="5157192"/>
            <a:ext cx="3762999" cy="1080120"/>
          </a:xfrm>
          <a:prstGeom prst="rect">
            <a:avLst/>
          </a:prstGeom>
          <a:noFill/>
        </p:spPr>
      </p:pic>
      <p:pic>
        <p:nvPicPr>
          <p:cNvPr id="1028" name="Picture 4" descr="D:\Docs\Work\Agreg_de_la_mort\Dossier_didactique\Courbes\K+-vsK-+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95936" y="3717032"/>
            <a:ext cx="4985717" cy="23762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/>
          </a:bodyPr>
          <a:lstStyle/>
          <a:p>
            <a:pPr marL="571500" indent="-571500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19</a:t>
            </a:fld>
            <a:endParaRPr lang="fr-BE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dirty="0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435568"/>
            <a:ext cx="7467600" cy="1057328"/>
          </a:xfrm>
        </p:spPr>
        <p:txBody>
          <a:bodyPr/>
          <a:lstStyle/>
          <a:p>
            <a:pPr algn="ctr"/>
            <a:r>
              <a:rPr lang="fr-FR" dirty="0" smtClean="0"/>
              <a:t>« De la rareté à la typicité : le parcours improbable</a:t>
            </a:r>
          </a:p>
          <a:p>
            <a:pPr algn="ctr"/>
            <a:r>
              <a:rPr lang="fr-FR" dirty="0" smtClean="0"/>
              <a:t>d’une grande déviation »</a:t>
            </a:r>
          </a:p>
          <a:p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683568" y="2564904"/>
            <a:ext cx="73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266700">
              <a:buFont typeface="Arial" pitchFamily="34" charset="0"/>
              <a:buChar char="•"/>
            </a:pPr>
            <a:r>
              <a:rPr lang="fr-FR" dirty="0" smtClean="0"/>
              <a:t> </a:t>
            </a:r>
            <a:r>
              <a:rPr lang="fr-FR" sz="2000" dirty="0" smtClean="0">
                <a:solidFill>
                  <a:srgbClr val="000000"/>
                </a:solidFill>
              </a:rPr>
              <a:t>La grande déviation d’un processus est la valeur typique d’un autre processus.</a:t>
            </a:r>
          </a:p>
          <a:p>
            <a:pPr indent="266700">
              <a:buFont typeface="Arial" pitchFamily="34" charset="0"/>
              <a:buChar char="•"/>
            </a:pPr>
            <a:endParaRPr lang="fr-FR" sz="900" dirty="0" smtClean="0">
              <a:solidFill>
                <a:srgbClr val="000000"/>
              </a:solidFill>
            </a:endParaRPr>
          </a:p>
          <a:p>
            <a:pPr indent="266700"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0000"/>
                </a:solidFill>
              </a:rPr>
              <a:t>Aspect fondamental: généralisation de concepts d’équilibre : ensembles canonique et microcanonique, équivalence d’ensemble.</a:t>
            </a:r>
            <a:endParaRPr lang="fr-FR" dirty="0"/>
          </a:p>
        </p:txBody>
      </p:sp>
      <p:graphicFrame>
        <p:nvGraphicFramePr>
          <p:cNvPr id="15" name="Tableau 14"/>
          <p:cNvGraphicFramePr>
            <a:graphicFrameLocks noGrp="1"/>
          </p:cNvGraphicFramePr>
          <p:nvPr/>
        </p:nvGraphicFramePr>
        <p:xfrm>
          <a:off x="539552" y="4170784"/>
          <a:ext cx="374441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Microcanonique:</a:t>
                      </a:r>
                      <a:r>
                        <a:rPr lang="fr-FR" sz="1800" baseline="0" dirty="0" smtClean="0"/>
                        <a:t> contrainte sur l’énergie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/>
        </p:nvGraphicFramePr>
        <p:xfrm>
          <a:off x="539552" y="4818856"/>
          <a:ext cx="374441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Canonique: on fixe la</a:t>
                      </a:r>
                      <a:r>
                        <a:rPr lang="fr-FR" sz="1800" baseline="0" dirty="0" smtClean="0"/>
                        <a:t> valeur moyenne de l’énergie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au 16"/>
          <p:cNvGraphicFramePr>
            <a:graphicFrameLocks noGrp="1"/>
          </p:cNvGraphicFramePr>
          <p:nvPr/>
        </p:nvGraphicFramePr>
        <p:xfrm>
          <a:off x="539552" y="5466928"/>
          <a:ext cx="3744416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Équivalence</a:t>
                      </a:r>
                      <a:r>
                        <a:rPr lang="fr-FR" sz="1800" baseline="0" dirty="0" smtClean="0"/>
                        <a:t> d</a:t>
                      </a:r>
                      <a:r>
                        <a:rPr lang="fr-FR" sz="1800" dirty="0" smtClean="0"/>
                        <a:t>es ensembles canonique</a:t>
                      </a:r>
                      <a:r>
                        <a:rPr lang="fr-FR" sz="1800" baseline="0" dirty="0" smtClean="0"/>
                        <a:t> et microcanonique dans la limite thermodynamique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au 13"/>
          <p:cNvGraphicFramePr>
            <a:graphicFrameLocks noGrp="1"/>
          </p:cNvGraphicFramePr>
          <p:nvPr/>
        </p:nvGraphicFramePr>
        <p:xfrm>
          <a:off x="4355976" y="4172892"/>
          <a:ext cx="374441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Processus conditionné:</a:t>
                      </a:r>
                      <a:r>
                        <a:rPr lang="fr-FR" sz="1800" baseline="0" dirty="0" smtClean="0"/>
                        <a:t> contrainte sur l’observable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au 17"/>
          <p:cNvGraphicFramePr>
            <a:graphicFrameLocks noGrp="1"/>
          </p:cNvGraphicFramePr>
          <p:nvPr/>
        </p:nvGraphicFramePr>
        <p:xfrm>
          <a:off x="4351214" y="4818856"/>
          <a:ext cx="3744416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Processus effectif</a:t>
                      </a:r>
                      <a:r>
                        <a:rPr lang="fr-FR" sz="1800" baseline="0" dirty="0" smtClean="0"/>
                        <a:t> : on fixe la valeur typique de l’observable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au 18"/>
          <p:cNvGraphicFramePr>
            <a:graphicFrameLocks noGrp="1"/>
          </p:cNvGraphicFramePr>
          <p:nvPr/>
        </p:nvGraphicFramePr>
        <p:xfrm>
          <a:off x="4351214" y="5466928"/>
          <a:ext cx="3744416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4416"/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Equivalence</a:t>
                      </a:r>
                      <a:r>
                        <a:rPr lang="fr-FR" sz="1800" baseline="0" dirty="0" smtClean="0"/>
                        <a:t> des pr</a:t>
                      </a:r>
                      <a:r>
                        <a:rPr lang="fr-FR" sz="1800" dirty="0" smtClean="0"/>
                        <a:t>ocessus conditionné</a:t>
                      </a:r>
                      <a:r>
                        <a:rPr lang="fr-FR" sz="1800" baseline="0" dirty="0" smtClean="0"/>
                        <a:t> et</a:t>
                      </a:r>
                      <a:r>
                        <a:rPr lang="fr-FR" sz="1800" dirty="0" smtClean="0"/>
                        <a:t> effectif</a:t>
                      </a:r>
                      <a:r>
                        <a:rPr lang="fr-FR" sz="1800" baseline="0" dirty="0" smtClean="0"/>
                        <a:t> dans la limite de temps long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</a:t>
            </a:fld>
            <a:endParaRPr lang="fr-BE" dirty="0"/>
          </a:p>
        </p:txBody>
      </p:sp>
      <p:sp>
        <p:nvSpPr>
          <p:cNvPr id="7" name="ZoneTexte 6"/>
          <p:cNvSpPr txBox="1"/>
          <p:nvPr/>
        </p:nvSpPr>
        <p:spPr>
          <a:xfrm>
            <a:off x="539552" y="1594529"/>
            <a:ext cx="748883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fr-FR" sz="2400" b="1" dirty="0" smtClean="0">
                <a:solidFill>
                  <a:srgbClr val="226664"/>
                </a:solidFill>
              </a:rPr>
              <a:t>Mon parcours</a:t>
            </a:r>
          </a:p>
          <a:p>
            <a:pPr marL="857250" lvl="1" indent="-40005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</a:rPr>
              <a:t>Scolaire et professionnel</a:t>
            </a:r>
          </a:p>
          <a:p>
            <a:pPr marL="400050" indent="-400050"/>
            <a:endParaRPr lang="fr-FR" sz="2400" b="1" dirty="0" smtClean="0">
              <a:solidFill>
                <a:srgbClr val="226664"/>
              </a:solidFill>
            </a:endParaRPr>
          </a:p>
          <a:p>
            <a:pPr marL="514350" indent="-514350">
              <a:buFont typeface="+mj-lt"/>
              <a:buAutoNum type="romanUcPeriod" startAt="2"/>
            </a:pPr>
            <a:r>
              <a:rPr lang="fr-FR" sz="2400" b="1" dirty="0" smtClean="0">
                <a:solidFill>
                  <a:srgbClr val="226664"/>
                </a:solidFill>
              </a:rPr>
              <a:t>Mes travaux de recherche</a:t>
            </a:r>
          </a:p>
          <a:p>
            <a:pPr marL="857250" lvl="1" indent="-40005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</a:rPr>
              <a:t>Présentation</a:t>
            </a:r>
          </a:p>
          <a:p>
            <a:pPr marL="857250" lvl="1" indent="-40005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</a:rPr>
              <a:t>Mise en perspective didactique</a:t>
            </a:r>
          </a:p>
          <a:p>
            <a:pPr marL="400050" indent="-400050">
              <a:buFont typeface="+mj-lt"/>
              <a:buAutoNum type="romanUcPeriod" startAt="2"/>
            </a:pPr>
            <a:endParaRPr lang="fr-FR" sz="2400" b="1" dirty="0" smtClean="0">
              <a:solidFill>
                <a:srgbClr val="226664"/>
              </a:solidFill>
            </a:endParaRPr>
          </a:p>
          <a:p>
            <a:pPr marL="514350" indent="-514350">
              <a:buFont typeface="+mj-lt"/>
              <a:buAutoNum type="romanUcPeriod" startAt="3"/>
            </a:pPr>
            <a:r>
              <a:rPr lang="fr-FR" sz="2400" b="1" dirty="0" smtClean="0">
                <a:solidFill>
                  <a:srgbClr val="226664"/>
                </a:solidFill>
              </a:rPr>
              <a:t> Ma mission doctorale</a:t>
            </a:r>
          </a:p>
          <a:p>
            <a:pPr marL="857250" lvl="1" indent="-40005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</a:rPr>
              <a:t>Présentation</a:t>
            </a:r>
          </a:p>
          <a:p>
            <a:pPr marL="857250" lvl="1" indent="-40005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</a:rPr>
              <a:t>Mise en perspective didactique</a:t>
            </a:r>
          </a:p>
          <a:p>
            <a:pPr marL="857250" lvl="1" indent="-400050"/>
            <a:endParaRPr lang="fr-FR" sz="2400" b="1" dirty="0" smtClean="0">
              <a:solidFill>
                <a:srgbClr val="226664"/>
              </a:solidFill>
            </a:endParaRPr>
          </a:p>
          <a:p>
            <a:pPr marL="400050" indent="-400050">
              <a:buFont typeface="+mj-lt"/>
              <a:buAutoNum type="romanUcPeriod" startAt="3"/>
            </a:pPr>
            <a:endParaRPr lang="fr-FR" sz="2400" b="1" dirty="0" smtClean="0">
              <a:solidFill>
                <a:srgbClr val="226664"/>
              </a:solidFill>
            </a:endParaRPr>
          </a:p>
          <a:p>
            <a:pPr marL="914400" lvl="1" indent="-457200"/>
            <a:endParaRPr lang="fr-FR" sz="2400" b="1" dirty="0" smtClean="0">
              <a:solidFill>
                <a:srgbClr val="226664"/>
              </a:solidFill>
            </a:endParaRPr>
          </a:p>
          <a:p>
            <a:pPr marL="914400" lvl="1" indent="-457200"/>
            <a:endParaRPr lang="fr-FR" sz="2400" b="1" dirty="0" smtClean="0">
              <a:solidFill>
                <a:srgbClr val="226664"/>
              </a:solidFill>
            </a:endParaRPr>
          </a:p>
          <a:p>
            <a:pPr marL="857250" lvl="1" indent="-400050">
              <a:buFont typeface="+mj-lt"/>
              <a:buAutoNum type="romanUcPeriod"/>
            </a:pP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"/>
          </p:nvPr>
        </p:nvSpPr>
        <p:spPr>
          <a:xfrm>
            <a:off x="1331640" y="2636912"/>
            <a:ext cx="6336704" cy="1656184"/>
          </a:xfrm>
        </p:spPr>
        <p:txBody>
          <a:bodyPr>
            <a:normAutofit lnSpcReduction="10000"/>
          </a:bodyPr>
          <a:lstStyle/>
          <a:p>
            <a:pPr marL="400050" indent="-400050"/>
            <a:r>
              <a:rPr lang="fr-FR" sz="3200" dirty="0" smtClean="0"/>
              <a:t>II. </a:t>
            </a:r>
          </a:p>
          <a:p>
            <a:pPr marL="400050" indent="-400050"/>
            <a:r>
              <a:rPr lang="fr-FR" sz="3200" dirty="0" smtClean="0"/>
              <a:t>2.   Mise en perspective didactique de mes travaux de recherche</a:t>
            </a:r>
            <a:endParaRPr lang="fr-BE" sz="320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>
          <a:xfrm>
            <a:off x="8138864" y="5733257"/>
            <a:ext cx="609600" cy="520700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20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Réinvestissementent en tant qu’enseignante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251520" y="1600200"/>
            <a:ext cx="8424936" cy="4873752"/>
          </a:xfrm>
        </p:spPr>
        <p:txBody>
          <a:bodyPr>
            <a:normAutofit/>
          </a:bodyPr>
          <a:lstStyle/>
          <a:p>
            <a:pPr marL="355600" indent="-355600">
              <a:lnSpc>
                <a:spcPct val="150000"/>
              </a:lnSpc>
              <a:buClr>
                <a:srgbClr val="226664"/>
              </a:buClr>
              <a:buSzPct val="100000"/>
              <a:buFont typeface="Arial" pitchFamily="34" charset="0"/>
              <a:buChar char="•"/>
            </a:pPr>
            <a:r>
              <a:rPr lang="fr-FR" sz="2000" dirty="0" smtClean="0"/>
              <a:t>Exemple d’activité : </a:t>
            </a:r>
            <a:r>
              <a:rPr lang="fr-FR" sz="1600" dirty="0" smtClean="0">
                <a:solidFill>
                  <a:srgbClr val="000000"/>
                </a:solidFill>
              </a:rPr>
              <a:t>la réaction chimique: du microscopique au macroscopique</a:t>
            </a:r>
            <a:endParaRPr lang="fr-FR" sz="2000" dirty="0" smtClean="0">
              <a:solidFill>
                <a:srgbClr val="000000"/>
              </a:solidFill>
            </a:endParaRPr>
          </a:p>
          <a:p>
            <a:pPr marL="627063" lvl="1" indent="-355600">
              <a:buClr>
                <a:srgbClr val="C00000"/>
              </a:buClr>
            </a:pPr>
            <a:r>
              <a:rPr lang="fr-FR" sz="1700" b="1" dirty="0" smtClean="0">
                <a:solidFill>
                  <a:srgbClr val="C00000"/>
                </a:solidFill>
              </a:rPr>
              <a:t>Niveau : </a:t>
            </a:r>
            <a:r>
              <a:rPr lang="fr-FR" sz="1700" dirty="0" err="1" smtClean="0">
                <a:solidFill>
                  <a:srgbClr val="000000"/>
                </a:solidFill>
              </a:rPr>
              <a:t>Tle</a:t>
            </a:r>
            <a:r>
              <a:rPr lang="fr-FR" sz="1700" dirty="0" smtClean="0">
                <a:solidFill>
                  <a:srgbClr val="000000"/>
                </a:solidFill>
              </a:rPr>
              <a:t> générale – Spécialité de physique-chimie</a:t>
            </a:r>
          </a:p>
          <a:p>
            <a:pPr marL="627063" lvl="1" indent="-355600">
              <a:buClr>
                <a:srgbClr val="C00000"/>
              </a:buClr>
            </a:pPr>
            <a:r>
              <a:rPr lang="fr-FR" sz="1700" b="1" dirty="0" smtClean="0">
                <a:solidFill>
                  <a:srgbClr val="C00000"/>
                </a:solidFill>
              </a:rPr>
              <a:t>Format : </a:t>
            </a:r>
            <a:r>
              <a:rPr lang="fr-FR" sz="1700" dirty="0" smtClean="0">
                <a:solidFill>
                  <a:srgbClr val="000000"/>
                </a:solidFill>
              </a:rPr>
              <a:t>séance interactive en groupe en fin de chapitre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138864" y="5733256"/>
            <a:ext cx="609600" cy="521208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21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dirty="0" smtClean="0"/>
              <a:t>Mise en perspective didactique de mes travaux de recherche</a:t>
            </a:r>
            <a:endParaRPr lang="fr-BE" dirty="0" smtClean="0"/>
          </a:p>
        </p:txBody>
      </p:sp>
      <p:grpSp>
        <p:nvGrpSpPr>
          <p:cNvPr id="29" name="Groupe 28"/>
          <p:cNvGrpSpPr/>
          <p:nvPr/>
        </p:nvGrpSpPr>
        <p:grpSpPr>
          <a:xfrm>
            <a:off x="611560" y="3579112"/>
            <a:ext cx="3384376" cy="1866111"/>
            <a:chOff x="611559" y="3289848"/>
            <a:chExt cx="3192807" cy="1836694"/>
          </a:xfrm>
        </p:grpSpPr>
        <p:sp>
          <p:nvSpPr>
            <p:cNvPr id="7" name="ZoneTexte 6"/>
            <p:cNvSpPr txBox="1"/>
            <p:nvPr/>
          </p:nvSpPr>
          <p:spPr>
            <a:xfrm>
              <a:off x="1426744" y="3289848"/>
              <a:ext cx="1629014" cy="3483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700" b="1" dirty="0" smtClean="0">
                  <a:solidFill>
                    <a:srgbClr val="000000"/>
                  </a:solidFill>
                </a:rPr>
                <a:t>Cours précédent</a:t>
              </a:r>
              <a:endParaRPr lang="fr-FR" sz="1700" b="1" dirty="0">
                <a:solidFill>
                  <a:srgbClr val="000000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11559" y="3697486"/>
              <a:ext cx="3192807" cy="142905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1700" b="1" dirty="0" smtClean="0">
                  <a:solidFill>
                    <a:srgbClr val="000000"/>
                  </a:solidFill>
                </a:rPr>
                <a:t>Modélisation macroscopique</a:t>
              </a:r>
            </a:p>
            <a:p>
              <a:pPr algn="just">
                <a:buFontTx/>
                <a:buChar char="-"/>
              </a:pPr>
              <a:r>
                <a:rPr lang="fr-FR" sz="1700" dirty="0" smtClean="0">
                  <a:solidFill>
                    <a:srgbClr val="000000"/>
                  </a:solidFill>
                </a:rPr>
                <a:t> Vitesse de disparition d’un réactif</a:t>
              </a:r>
            </a:p>
            <a:p>
              <a:pPr algn="just">
                <a:buFontTx/>
                <a:buChar char="-"/>
              </a:pPr>
              <a:r>
                <a:rPr lang="fr-FR" sz="1700" dirty="0" smtClean="0">
                  <a:solidFill>
                    <a:srgbClr val="000000"/>
                  </a:solidFill>
                </a:rPr>
                <a:t> Loi d’ordre 1</a:t>
              </a:r>
            </a:p>
            <a:p>
              <a:pPr algn="just">
                <a:buFontTx/>
                <a:buChar char="-"/>
              </a:pPr>
              <a:r>
                <a:rPr lang="fr-FR" sz="1700" dirty="0" smtClean="0">
                  <a:solidFill>
                    <a:srgbClr val="000000"/>
                  </a:solidFill>
                </a:rPr>
                <a:t> Equation d’évolution de la concentration</a:t>
              </a:r>
              <a:endParaRPr lang="fr-FR" sz="17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Groupe 29"/>
          <p:cNvGrpSpPr/>
          <p:nvPr/>
        </p:nvGrpSpPr>
        <p:grpSpPr>
          <a:xfrm>
            <a:off x="5163304" y="3723129"/>
            <a:ext cx="3312368" cy="1598557"/>
            <a:chOff x="5310495" y="3447169"/>
            <a:chExt cx="3312368" cy="1636685"/>
          </a:xfrm>
        </p:grpSpPr>
        <p:sp>
          <p:nvSpPr>
            <p:cNvPr id="9" name="ZoneTexte 8"/>
            <p:cNvSpPr txBox="1"/>
            <p:nvPr/>
          </p:nvSpPr>
          <p:spPr>
            <a:xfrm>
              <a:off x="6233336" y="3447169"/>
              <a:ext cx="1364476" cy="3623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700" b="1" dirty="0" smtClean="0">
                  <a:solidFill>
                    <a:srgbClr val="000000"/>
                  </a:solidFill>
                </a:rPr>
                <a:t>Cours actuel</a:t>
              </a:r>
              <a:endParaRPr lang="fr-FR" sz="1700" b="1" dirty="0">
                <a:solidFill>
                  <a:srgbClr val="000000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10495" y="3850668"/>
              <a:ext cx="3312368" cy="123318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1700" b="1" dirty="0" smtClean="0">
                  <a:solidFill>
                    <a:srgbClr val="000000"/>
                  </a:solidFill>
                </a:rPr>
                <a:t>Modélisation microscopique</a:t>
              </a:r>
            </a:p>
            <a:p>
              <a:pPr algn="just">
                <a:buFontTx/>
                <a:buChar char="-"/>
              </a:pPr>
              <a:r>
                <a:rPr lang="fr-FR" sz="1700" dirty="0" smtClean="0">
                  <a:solidFill>
                    <a:srgbClr val="000000"/>
                  </a:solidFill>
                </a:rPr>
                <a:t> Acte élémentaire</a:t>
              </a:r>
            </a:p>
            <a:p>
              <a:pPr algn="just">
                <a:buFontTx/>
                <a:buChar char="-"/>
              </a:pPr>
              <a:r>
                <a:rPr lang="fr-FR" sz="1700" dirty="0" smtClean="0">
                  <a:solidFill>
                    <a:srgbClr val="000000"/>
                  </a:solidFill>
                </a:rPr>
                <a:t> Notion de choc efficace et son caractère aléatoire</a:t>
              </a:r>
            </a:p>
          </p:txBody>
        </p:sp>
      </p:grpSp>
      <p:cxnSp>
        <p:nvCxnSpPr>
          <p:cNvPr id="12" name="Connecteur droit avec flèche 11"/>
          <p:cNvCxnSpPr>
            <a:stCxn id="8" idx="3"/>
            <a:endCxn id="10" idx="1"/>
          </p:cNvCxnSpPr>
          <p:nvPr/>
        </p:nvCxnSpPr>
        <p:spPr>
          <a:xfrm>
            <a:off x="3995936" y="4719252"/>
            <a:ext cx="1167368" cy="205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1520" y="2780928"/>
            <a:ext cx="889248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7063" lvl="1" indent="-355600">
              <a:buClr>
                <a:srgbClr val="C00000"/>
              </a:buClr>
              <a:buSzPct val="80000"/>
              <a:buFont typeface="Wingdings 2" pitchFamily="18" charset="2"/>
              <a:buChar char=""/>
            </a:pPr>
            <a:r>
              <a:rPr lang="fr-FR" sz="1700" b="1" dirty="0" smtClean="0">
                <a:solidFill>
                  <a:srgbClr val="C00000"/>
                </a:solidFill>
              </a:rPr>
              <a:t>Chapitre :</a:t>
            </a:r>
            <a:r>
              <a:rPr lang="fr-FR" sz="1700" dirty="0" smtClean="0">
                <a:solidFill>
                  <a:srgbClr val="000000"/>
                </a:solidFill>
              </a:rPr>
              <a:t> Modéliser l’évolution temporelle d’un système, siège d’une transformation chimique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dirty="0" smtClean="0"/>
              <a:t>Mise en perspective didactique de mes travaux de recherche</a:t>
            </a:r>
            <a:endParaRPr lang="fr-BE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395536" y="1052736"/>
            <a:ext cx="4304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smtClean="0">
                <a:solidFill>
                  <a:srgbClr val="226664"/>
                </a:solidFill>
              </a:rPr>
              <a:t>Partie 1 :</a:t>
            </a:r>
            <a:r>
              <a:rPr lang="fr-FR" sz="2000" b="1" dirty="0" smtClean="0">
                <a:solidFill>
                  <a:srgbClr val="226664"/>
                </a:solidFill>
              </a:rPr>
              <a:t>     Modélisation probabiliste</a:t>
            </a:r>
            <a:endParaRPr lang="fr-FR" sz="2000" b="1" dirty="0">
              <a:solidFill>
                <a:srgbClr val="226664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11560" y="1713582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Format : </a:t>
            </a:r>
            <a:r>
              <a:rPr lang="fr-FR" dirty="0" smtClean="0">
                <a:solidFill>
                  <a:srgbClr val="000000"/>
                </a:solidFill>
              </a:rPr>
              <a:t>Discussion en classe entière</a:t>
            </a:r>
            <a:endParaRPr lang="fr-FR" b="1" dirty="0" smtClean="0">
              <a:solidFill>
                <a:srgbClr val="000000"/>
              </a:solidFill>
            </a:endParaRPr>
          </a:p>
          <a:p>
            <a:pPr marL="342900" indent="-342900"/>
            <a:endParaRPr lang="fr-FR" b="1" dirty="0" smtClean="0">
              <a:solidFill>
                <a:srgbClr val="000000"/>
              </a:solidFill>
            </a:endParaRPr>
          </a:p>
          <a:p>
            <a:pPr marL="342900" indent="-342900"/>
            <a:r>
              <a:rPr lang="fr-FR" b="1" dirty="0" smtClean="0">
                <a:solidFill>
                  <a:srgbClr val="000000"/>
                </a:solidFill>
              </a:rPr>
              <a:t>Document introductif :</a:t>
            </a:r>
          </a:p>
        </p:txBody>
      </p:sp>
      <p:sp>
        <p:nvSpPr>
          <p:cNvPr id="9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129016" y="5734051"/>
            <a:ext cx="609600" cy="521208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22</a:t>
            </a:fld>
            <a:endParaRPr lang="fr-BE" dirty="0"/>
          </a:p>
        </p:txBody>
      </p:sp>
      <p:sp>
        <p:nvSpPr>
          <p:cNvPr id="11" name="ZoneTexte 10"/>
          <p:cNvSpPr txBox="1"/>
          <p:nvPr/>
        </p:nvSpPr>
        <p:spPr>
          <a:xfrm>
            <a:off x="611560" y="4377878"/>
            <a:ext cx="7820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Notions introduites : </a:t>
            </a:r>
            <a:r>
              <a:rPr lang="fr-FR" dirty="0" smtClean="0">
                <a:solidFill>
                  <a:srgbClr val="000000"/>
                </a:solidFill>
              </a:rPr>
              <a:t>état, transition, probabilité d’occupation, taux de transition.</a:t>
            </a:r>
          </a:p>
          <a:p>
            <a:endParaRPr lang="fr-FR" dirty="0" smtClean="0">
              <a:solidFill>
                <a:srgbClr val="000000"/>
              </a:solidFill>
            </a:endParaRPr>
          </a:p>
          <a:p>
            <a:r>
              <a:rPr lang="fr-FR" dirty="0" smtClean="0">
                <a:solidFill>
                  <a:srgbClr val="000000"/>
                </a:solidFill>
              </a:rPr>
              <a:t>Évolution de la probabilité : 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5027" y="2708920"/>
            <a:ext cx="4135165" cy="1487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91880" y="4890148"/>
            <a:ext cx="3312368" cy="512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dirty="0" smtClean="0"/>
              <a:t>Mise en perspective didactique de mes travaux de recherche</a:t>
            </a:r>
            <a:endParaRPr lang="fr-BE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395536" y="1052736"/>
            <a:ext cx="5471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smtClean="0">
                <a:solidFill>
                  <a:srgbClr val="226664"/>
                </a:solidFill>
              </a:rPr>
              <a:t>Partie 2 :</a:t>
            </a:r>
            <a:r>
              <a:rPr lang="fr-FR" sz="2000" b="1" dirty="0" smtClean="0">
                <a:solidFill>
                  <a:srgbClr val="226664"/>
                </a:solidFill>
              </a:rPr>
              <a:t>     Application à une réaction chimique</a:t>
            </a:r>
            <a:endParaRPr lang="fr-FR" sz="2000" b="1" dirty="0">
              <a:solidFill>
                <a:srgbClr val="226664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2284073"/>
            <a:ext cx="1512168" cy="208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ZoneTexte 16"/>
          <p:cNvSpPr txBox="1"/>
          <p:nvPr/>
        </p:nvSpPr>
        <p:spPr>
          <a:xfrm>
            <a:off x="251520" y="2649686"/>
            <a:ext cx="849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Hypothèses : </a:t>
            </a:r>
            <a:r>
              <a:rPr lang="fr-FR" dirty="0" smtClean="0">
                <a:solidFill>
                  <a:srgbClr val="000000"/>
                </a:solidFill>
              </a:rPr>
              <a:t>B en excès. Réaction d’ordre 1.</a:t>
            </a:r>
            <a:endParaRPr lang="fr-FR" b="1" dirty="0" smtClean="0">
              <a:solidFill>
                <a:srgbClr val="00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Questions de cours :   </a:t>
            </a:r>
            <a:r>
              <a:rPr lang="fr-FR" dirty="0" smtClean="0">
                <a:solidFill>
                  <a:srgbClr val="000000"/>
                </a:solidFill>
              </a:rPr>
              <a:t>Rappeler l’équation d’évolution de la concentration du réactif A. </a:t>
            </a:r>
          </a:p>
        </p:txBody>
      </p:sp>
      <p:sp>
        <p:nvSpPr>
          <p:cNvPr id="18" name="Rectangle à coins arrondis 17"/>
          <p:cNvSpPr/>
          <p:nvPr/>
        </p:nvSpPr>
        <p:spPr>
          <a:xfrm>
            <a:off x="2339752" y="4005064"/>
            <a:ext cx="1954503" cy="64435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rgbClr val="000000"/>
                </a:solidFill>
              </a:rPr>
              <a:t>Etats</a:t>
            </a:r>
          </a:p>
          <a:p>
            <a:pPr algn="ctr"/>
            <a:r>
              <a:rPr lang="fr-FR" sz="1600" dirty="0" smtClean="0">
                <a:solidFill>
                  <a:srgbClr val="000000"/>
                </a:solidFill>
              </a:rPr>
              <a:t>Libre (1) ou Lié (2)</a:t>
            </a:r>
          </a:p>
        </p:txBody>
      </p:sp>
      <p:sp>
        <p:nvSpPr>
          <p:cNvPr id="20" name="Rectangle à coins arrondis 19"/>
          <p:cNvSpPr/>
          <p:nvPr/>
        </p:nvSpPr>
        <p:spPr>
          <a:xfrm>
            <a:off x="395536" y="4005064"/>
            <a:ext cx="1628752" cy="64435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rgbClr val="000000"/>
                </a:solidFill>
              </a:rPr>
              <a:t>Système</a:t>
            </a:r>
          </a:p>
          <a:p>
            <a:pPr algn="ctr"/>
            <a:r>
              <a:rPr lang="fr-FR" sz="1600" dirty="0" smtClean="0">
                <a:solidFill>
                  <a:srgbClr val="000000"/>
                </a:solidFill>
              </a:rPr>
              <a:t>Molécule A</a:t>
            </a:r>
          </a:p>
        </p:txBody>
      </p:sp>
      <p:sp>
        <p:nvSpPr>
          <p:cNvPr id="21" name="Rectangle à coins arrondis 20"/>
          <p:cNvSpPr/>
          <p:nvPr/>
        </p:nvSpPr>
        <p:spPr>
          <a:xfrm>
            <a:off x="4716016" y="4005064"/>
            <a:ext cx="1237852" cy="64435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rgbClr val="000000"/>
                </a:solidFill>
              </a:rPr>
              <a:t>Transition</a:t>
            </a:r>
          </a:p>
          <a:p>
            <a:pPr algn="ctr"/>
            <a:r>
              <a:rPr lang="fr-FR" sz="1600" dirty="0" smtClean="0">
                <a:solidFill>
                  <a:srgbClr val="000000"/>
                </a:solidFill>
              </a:rPr>
              <a:t>1 vers 2</a:t>
            </a:r>
          </a:p>
        </p:txBody>
      </p:sp>
      <p:sp>
        <p:nvSpPr>
          <p:cNvPr id="23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129016" y="5734051"/>
            <a:ext cx="609600" cy="521208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23</a:t>
            </a:fld>
            <a:endParaRPr lang="fr-BE" dirty="0"/>
          </a:p>
        </p:txBody>
      </p:sp>
      <p:sp>
        <p:nvSpPr>
          <p:cNvPr id="24" name="Rectangle 23"/>
          <p:cNvSpPr/>
          <p:nvPr/>
        </p:nvSpPr>
        <p:spPr>
          <a:xfrm>
            <a:off x="441934" y="5156448"/>
            <a:ext cx="25458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600" dirty="0" smtClean="0">
                <a:solidFill>
                  <a:srgbClr val="000000"/>
                </a:solidFill>
              </a:rPr>
              <a:t>Évolution de la probabilité : </a:t>
            </a:r>
            <a:endParaRPr lang="fr-FR" sz="1600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51520" y="1691516"/>
            <a:ext cx="6264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Format:     </a:t>
            </a:r>
            <a:r>
              <a:rPr lang="fr-FR" dirty="0" smtClean="0">
                <a:solidFill>
                  <a:srgbClr val="000000"/>
                </a:solidFill>
              </a:rPr>
              <a:t>Travail en autonomie intragroupe</a:t>
            </a:r>
            <a:r>
              <a:rPr lang="fr-FR" b="1" dirty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51520" y="3356992"/>
            <a:ext cx="7920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Objectif :   </a:t>
            </a:r>
            <a:r>
              <a:rPr lang="fr-FR" dirty="0" smtClean="0">
                <a:solidFill>
                  <a:srgbClr val="000000"/>
                </a:solidFill>
              </a:rPr>
              <a:t>Modéliser cette réaction en utilisant des probabilités.</a:t>
            </a:r>
            <a:endParaRPr lang="fr-FR" b="1" dirty="0" smtClean="0">
              <a:solidFill>
                <a:srgbClr val="000000"/>
              </a:solidFill>
            </a:endParaRPr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5085184"/>
            <a:ext cx="265747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9" name="Groupe 18"/>
          <p:cNvGrpSpPr/>
          <p:nvPr/>
        </p:nvGrpSpPr>
        <p:grpSpPr>
          <a:xfrm>
            <a:off x="6300192" y="3789040"/>
            <a:ext cx="2019653" cy="1008112"/>
            <a:chOff x="6300192" y="4365104"/>
            <a:chExt cx="2019653" cy="1008112"/>
          </a:xfrm>
        </p:grpSpPr>
        <p:sp>
          <p:nvSpPr>
            <p:cNvPr id="22" name="Rectangle à coins arrondis 21"/>
            <p:cNvSpPr/>
            <p:nvPr/>
          </p:nvSpPr>
          <p:spPr>
            <a:xfrm>
              <a:off x="6300192" y="4365104"/>
              <a:ext cx="2019653" cy="1008112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sz="1600" b="1" dirty="0" smtClean="0">
                  <a:solidFill>
                    <a:srgbClr val="000000"/>
                  </a:solidFill>
                </a:rPr>
                <a:t>Taux de transition</a:t>
              </a:r>
            </a:p>
          </p:txBody>
        </p:sp>
        <p:pic>
          <p:nvPicPr>
            <p:cNvPr id="2457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04248" y="4744279"/>
              <a:ext cx="1008112" cy="5569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24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dirty="0" smtClean="0"/>
              <a:t>Mise en perspective didactique de mes travaux de recherche</a:t>
            </a:r>
            <a:endParaRPr lang="fr-BE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395536" y="1052736"/>
            <a:ext cx="3613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smtClean="0">
                <a:solidFill>
                  <a:srgbClr val="226664"/>
                </a:solidFill>
              </a:rPr>
              <a:t>Partie 3 :</a:t>
            </a:r>
            <a:r>
              <a:rPr lang="fr-FR" sz="2000" b="1" dirty="0" smtClean="0">
                <a:solidFill>
                  <a:srgbClr val="226664"/>
                </a:solidFill>
              </a:rPr>
              <a:t>     Lien avec la chimie</a:t>
            </a:r>
            <a:endParaRPr lang="fr-FR" sz="2000" b="1" dirty="0">
              <a:solidFill>
                <a:srgbClr val="226664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9512" y="1700808"/>
            <a:ext cx="8496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Objectif :  </a:t>
            </a:r>
            <a:r>
              <a:rPr lang="fr-FR" dirty="0" smtClean="0">
                <a:solidFill>
                  <a:srgbClr val="000000"/>
                </a:solidFill>
              </a:rPr>
              <a:t>Faire le lien entre les descriptions microscopique et macroscopique.</a:t>
            </a:r>
          </a:p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Format:    </a:t>
            </a:r>
            <a:r>
              <a:rPr lang="fr-FR" dirty="0" smtClean="0">
                <a:solidFill>
                  <a:srgbClr val="000000"/>
                </a:solidFill>
              </a:rPr>
              <a:t>Analyse documentaire. Travail guidé intra-groupe. 			   </a:t>
            </a:r>
          </a:p>
          <a:p>
            <a:r>
              <a:rPr lang="fr-FR" dirty="0" smtClean="0">
                <a:solidFill>
                  <a:srgbClr val="000000"/>
                </a:solidFill>
              </a:rPr>
              <a:t>                    Restitution : discussion/débat intergroupe.</a:t>
            </a:r>
            <a:endParaRPr lang="fr-FR" b="1" dirty="0" smtClean="0">
              <a:solidFill>
                <a:srgbClr val="000000"/>
              </a:solidFill>
            </a:endParaRPr>
          </a:p>
        </p:txBody>
      </p:sp>
      <p:sp>
        <p:nvSpPr>
          <p:cNvPr id="19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138864" y="5733256"/>
            <a:ext cx="609600" cy="521208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24</a:t>
            </a:fld>
            <a:endParaRPr lang="fr-BE" dirty="0"/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grpSp>
        <p:nvGrpSpPr>
          <p:cNvPr id="20" name="Groupe 19"/>
          <p:cNvGrpSpPr/>
          <p:nvPr/>
        </p:nvGrpSpPr>
        <p:grpSpPr>
          <a:xfrm>
            <a:off x="683568" y="2924944"/>
            <a:ext cx="7488832" cy="2232248"/>
            <a:chOff x="539552" y="3356992"/>
            <a:chExt cx="7488832" cy="2232248"/>
          </a:xfrm>
        </p:grpSpPr>
        <p:grpSp>
          <p:nvGrpSpPr>
            <p:cNvPr id="3" name="Groupe 42"/>
            <p:cNvGrpSpPr/>
            <p:nvPr/>
          </p:nvGrpSpPr>
          <p:grpSpPr>
            <a:xfrm>
              <a:off x="539552" y="3356992"/>
              <a:ext cx="7488832" cy="2232248"/>
              <a:chOff x="611561" y="3140968"/>
              <a:chExt cx="7488832" cy="2232248"/>
            </a:xfrm>
          </p:grpSpPr>
          <p:grpSp>
            <p:nvGrpSpPr>
              <p:cNvPr id="4" name="Groupe 28"/>
              <p:cNvGrpSpPr/>
              <p:nvPr/>
            </p:nvGrpSpPr>
            <p:grpSpPr>
              <a:xfrm>
                <a:off x="611561" y="3140968"/>
                <a:ext cx="7488832" cy="2232248"/>
                <a:chOff x="35497" y="3212976"/>
                <a:chExt cx="7488832" cy="2232248"/>
              </a:xfrm>
            </p:grpSpPr>
            <p:grpSp>
              <p:nvGrpSpPr>
                <p:cNvPr id="6" name="Groupe 21"/>
                <p:cNvGrpSpPr/>
                <p:nvPr/>
              </p:nvGrpSpPr>
              <p:grpSpPr>
                <a:xfrm>
                  <a:off x="35497" y="3212976"/>
                  <a:ext cx="7488832" cy="2232248"/>
                  <a:chOff x="98861" y="3212976"/>
                  <a:chExt cx="5292108" cy="2232248"/>
                </a:xfrm>
              </p:grpSpPr>
              <p:sp>
                <p:nvSpPr>
                  <p:cNvPr id="38" name="Rectangle à coins arrondis 37"/>
                  <p:cNvSpPr/>
                  <p:nvPr/>
                </p:nvSpPr>
                <p:spPr>
                  <a:xfrm>
                    <a:off x="98861" y="3212976"/>
                    <a:ext cx="5292107" cy="2232248"/>
                  </a:xfrm>
                  <a:prstGeom prst="roundRect">
                    <a:avLst/>
                  </a:prstGeom>
                </p:spPr>
                <p:style>
                  <a:lnRef idx="2">
                    <a:schemeClr val="accent6"/>
                  </a:lnRef>
                  <a:fillRef idx="1">
                    <a:schemeClr val="lt1"/>
                  </a:fillRef>
                  <a:effectRef idx="0">
                    <a:schemeClr val="accent6"/>
                  </a:effectRef>
                  <a:fontRef idx="minor">
                    <a:schemeClr val="dk1"/>
                  </a:fontRef>
                </p:style>
                <p:txBody>
                  <a:bodyPr rtlCol="0" anchor="t"/>
                  <a:lstStyle/>
                  <a:p>
                    <a:pPr algn="just"/>
                    <a:r>
                      <a:rPr lang="fr-FR" sz="1600" b="1" dirty="0" smtClean="0">
                        <a:solidFill>
                          <a:srgbClr val="000000"/>
                        </a:solidFill>
                      </a:rPr>
                      <a:t>Document : </a:t>
                    </a:r>
                    <a:r>
                      <a:rPr lang="fr-FR" sz="1600" dirty="0" smtClean="0">
                        <a:solidFill>
                          <a:srgbClr val="000000"/>
                        </a:solidFill>
                      </a:rPr>
                      <a:t>Loi des grands nombres</a:t>
                    </a:r>
                  </a:p>
                  <a:p>
                    <a:pPr algn="just"/>
                    <a:endParaRPr lang="fr-FR" sz="1600" dirty="0" smtClean="0">
                      <a:solidFill>
                        <a:srgbClr val="000000"/>
                      </a:solidFill>
                    </a:endParaRPr>
                  </a:p>
                </p:txBody>
              </p:sp>
              <p:pic>
                <p:nvPicPr>
                  <p:cNvPr id="39" name="Picture 8" descr="undefined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932998" y="3356992"/>
                    <a:ext cx="457971" cy="1224136"/>
                  </a:xfrm>
                  <a:prstGeom prst="rect">
                    <a:avLst/>
                  </a:prstGeom>
                  <a:noFill/>
                </p:spPr>
              </p:pic>
            </p:grpSp>
            <p:pic>
              <p:nvPicPr>
                <p:cNvPr id="36" name="Picture 14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467544" y="4581128"/>
                  <a:ext cx="6498705" cy="21365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  <p:pic>
            <p:nvPicPr>
              <p:cNvPr id="6161" name="Picture 17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936104" y="4869160"/>
                <a:ext cx="6804248" cy="4170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pic>
          <p:nvPicPr>
            <p:cNvPr id="72706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71601" y="3861048"/>
              <a:ext cx="5760639" cy="733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dirty="0" smtClean="0"/>
              <a:t>Mise en perspective didactique de mes travaux de recherche</a:t>
            </a:r>
            <a:endParaRPr lang="fr-BE" dirty="0" smtClean="0"/>
          </a:p>
        </p:txBody>
      </p:sp>
      <p:sp>
        <p:nvSpPr>
          <p:cNvPr id="19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138864" y="5733256"/>
            <a:ext cx="609600" cy="521208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25</a:t>
            </a:fld>
            <a:endParaRPr lang="fr-BE" dirty="0"/>
          </a:p>
        </p:txBody>
      </p:sp>
      <p:sp>
        <p:nvSpPr>
          <p:cNvPr id="6154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0" name="ZoneTexte 39"/>
          <p:cNvSpPr txBox="1"/>
          <p:nvPr/>
        </p:nvSpPr>
        <p:spPr>
          <a:xfrm>
            <a:off x="395536" y="1988840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 smtClean="0">
                <a:solidFill>
                  <a:srgbClr val="000000"/>
                </a:solidFill>
              </a:rPr>
              <a:t>Application à la réaction chimique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6163" name="Picture 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636912"/>
            <a:ext cx="6556212" cy="2481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ZoneTexte 10"/>
          <p:cNvSpPr txBox="1"/>
          <p:nvPr/>
        </p:nvSpPr>
        <p:spPr>
          <a:xfrm>
            <a:off x="395536" y="1052736"/>
            <a:ext cx="3613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smtClean="0">
                <a:solidFill>
                  <a:srgbClr val="226664"/>
                </a:solidFill>
              </a:rPr>
              <a:t>Partie 3 :</a:t>
            </a:r>
            <a:r>
              <a:rPr lang="fr-FR" sz="2000" b="1" dirty="0" smtClean="0">
                <a:solidFill>
                  <a:srgbClr val="226664"/>
                </a:solidFill>
              </a:rPr>
              <a:t>     Lien avec la chimie</a:t>
            </a:r>
            <a:endParaRPr lang="fr-FR" sz="2000" b="1" dirty="0">
              <a:solidFill>
                <a:srgbClr val="226664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827584" y="5589240"/>
            <a:ext cx="5532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Conclusion : </a:t>
            </a:r>
            <a:r>
              <a:rPr lang="fr-FR" b="1" dirty="0" smtClean="0">
                <a:solidFill>
                  <a:srgbClr val="000000"/>
                </a:solidFill>
              </a:rPr>
              <a:t>    </a:t>
            </a:r>
            <a:r>
              <a:rPr lang="fr-FR" dirty="0" smtClean="0">
                <a:solidFill>
                  <a:srgbClr val="000000"/>
                </a:solidFill>
              </a:rPr>
              <a:t>Restitution générale, discussion physique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 dirty="0" smtClean="0"/>
              <a:t>III.  Ma mission doctorale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>
          <a:xfrm>
            <a:off x="8138864" y="5733257"/>
            <a:ext cx="609600" cy="520700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26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MISS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67544" y="1556792"/>
            <a:ext cx="7859216" cy="4873752"/>
          </a:xfrm>
        </p:spPr>
        <p:txBody>
          <a:bodyPr>
            <a:normAutofit/>
          </a:bodyPr>
          <a:lstStyle/>
          <a:p>
            <a:pPr algn="ctr">
              <a:buClr>
                <a:srgbClr val="226664"/>
              </a:buClr>
              <a:buSzPct val="100000"/>
            </a:pPr>
            <a:r>
              <a:rPr lang="fr-FR" dirty="0" smtClean="0">
                <a:solidFill>
                  <a:schemeClr val="accent3"/>
                </a:solidFill>
              </a:rPr>
              <a:t>M</a:t>
            </a:r>
            <a:r>
              <a:rPr lang="fr-FR" b="0" dirty="0" smtClean="0"/>
              <a:t>aison d’</a:t>
            </a:r>
            <a:r>
              <a:rPr lang="fr-FR" dirty="0" smtClean="0">
                <a:solidFill>
                  <a:schemeClr val="accent3"/>
                </a:solidFill>
              </a:rPr>
              <a:t>I</a:t>
            </a:r>
            <a:r>
              <a:rPr lang="fr-FR" b="0" dirty="0" smtClean="0"/>
              <a:t>nitiation et de </a:t>
            </a:r>
            <a:r>
              <a:rPr lang="fr-FR" dirty="0" smtClean="0">
                <a:solidFill>
                  <a:schemeClr val="accent3"/>
                </a:solidFill>
              </a:rPr>
              <a:t>S</a:t>
            </a:r>
            <a:r>
              <a:rPr lang="fr-FR" b="0" dirty="0" smtClean="0"/>
              <a:t>ensibilisation aux </a:t>
            </a:r>
            <a:r>
              <a:rPr lang="fr-FR" dirty="0" smtClean="0">
                <a:solidFill>
                  <a:schemeClr val="accent3"/>
                </a:solidFill>
              </a:rPr>
              <a:t>S</a:t>
            </a:r>
            <a:r>
              <a:rPr lang="fr-FR" b="0" dirty="0" smtClean="0"/>
              <a:t>ciences</a:t>
            </a:r>
          </a:p>
          <a:p>
            <a:pPr>
              <a:buClr>
                <a:srgbClr val="226664"/>
              </a:buClr>
              <a:buSzPct val="100000"/>
            </a:pPr>
            <a:endParaRPr lang="fr-FR" dirty="0" smtClean="0"/>
          </a:p>
          <a:p>
            <a:pPr>
              <a:buClr>
                <a:srgbClr val="226664"/>
              </a:buClr>
              <a:buSzPct val="100000"/>
            </a:pPr>
            <a:endParaRPr lang="fr-FR" dirty="0" smtClean="0"/>
          </a:p>
          <a:p>
            <a:pPr>
              <a:buClr>
                <a:srgbClr val="226664"/>
              </a:buClr>
              <a:buSzPct val="100000"/>
            </a:pPr>
            <a:endParaRPr lang="fr-FR" dirty="0" smtClean="0"/>
          </a:p>
          <a:p>
            <a:pPr>
              <a:buClr>
                <a:srgbClr val="226664"/>
              </a:buClr>
              <a:buSzPct val="100000"/>
            </a:pPr>
            <a:endParaRPr lang="fr-FR" dirty="0" smtClean="0"/>
          </a:p>
          <a:p>
            <a:pPr>
              <a:buClr>
                <a:srgbClr val="226664"/>
              </a:buClr>
              <a:buSzPct val="100000"/>
            </a:pPr>
            <a:endParaRPr lang="fr-FR" dirty="0" smtClean="0"/>
          </a:p>
          <a:p>
            <a:pPr>
              <a:buClr>
                <a:srgbClr val="226664"/>
              </a:buClr>
              <a:buSzPct val="100000"/>
            </a:pPr>
            <a:endParaRPr lang="fr-FR" sz="700" dirty="0" smtClean="0"/>
          </a:p>
          <a:p>
            <a:pPr>
              <a:buClr>
                <a:srgbClr val="226664"/>
              </a:buClr>
              <a:buSzPct val="100000"/>
            </a:pPr>
            <a:endParaRPr lang="fr-FR" sz="700" dirty="0" smtClean="0"/>
          </a:p>
          <a:p>
            <a:pPr>
              <a:buClr>
                <a:srgbClr val="226664"/>
              </a:buClr>
              <a:buSzPct val="100000"/>
              <a:buFont typeface="Arial" pitchFamily="34" charset="0"/>
              <a:buChar char="•"/>
            </a:pPr>
            <a:r>
              <a:rPr lang="fr-FR" sz="1800" b="0" dirty="0" smtClean="0">
                <a:solidFill>
                  <a:srgbClr val="000000"/>
                </a:solidFill>
              </a:rPr>
              <a:t>Du CE2 à la </a:t>
            </a:r>
            <a:r>
              <a:rPr lang="fr-FR" sz="1800" b="0" dirty="0" smtClean="0">
                <a:solidFill>
                  <a:srgbClr val="000000"/>
                </a:solidFill>
              </a:rPr>
              <a:t>3</a:t>
            </a:r>
            <a:r>
              <a:rPr lang="fr-FR" sz="1800" b="0" baseline="30000" dirty="0" smtClean="0">
                <a:solidFill>
                  <a:srgbClr val="000000"/>
                </a:solidFill>
              </a:rPr>
              <a:t>ème</a:t>
            </a:r>
            <a:r>
              <a:rPr lang="fr-FR" sz="1800" b="0" dirty="0" smtClean="0">
                <a:solidFill>
                  <a:srgbClr val="000000"/>
                </a:solidFill>
              </a:rPr>
              <a:t>.</a:t>
            </a:r>
            <a:endParaRPr lang="fr-FR" sz="1800" b="0" dirty="0" smtClean="0">
              <a:solidFill>
                <a:srgbClr val="000000"/>
              </a:solidFill>
            </a:endParaRPr>
          </a:p>
          <a:p>
            <a:pPr>
              <a:buClr>
                <a:srgbClr val="226664"/>
              </a:buClr>
              <a:buSzPct val="100000"/>
              <a:buFont typeface="Arial" pitchFamily="34" charset="0"/>
              <a:buChar char="•"/>
            </a:pPr>
            <a:r>
              <a:rPr lang="fr-FR" sz="1800" b="0" dirty="0" smtClean="0">
                <a:solidFill>
                  <a:srgbClr val="000000"/>
                </a:solidFill>
              </a:rPr>
              <a:t>Divers ateliers: maths, physique, SVT, </a:t>
            </a:r>
            <a:r>
              <a:rPr lang="fr-FR" sz="1800" b="0" dirty="0" smtClean="0">
                <a:solidFill>
                  <a:srgbClr val="000000"/>
                </a:solidFill>
              </a:rPr>
              <a:t>histoire, </a:t>
            </a:r>
            <a:r>
              <a:rPr lang="fr-FR" sz="1800" b="0" dirty="0" smtClean="0">
                <a:solidFill>
                  <a:srgbClr val="000000"/>
                </a:solidFill>
              </a:rPr>
              <a:t>etc.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27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5400600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3"/>
            </a:pPr>
            <a:r>
              <a:rPr lang="fr-FR" dirty="0" smtClean="0"/>
              <a:t>Présentation de ma mission doctorale</a:t>
            </a:r>
            <a:endParaRPr lang="fr-BE" dirty="0" smtClean="0"/>
          </a:p>
        </p:txBody>
      </p:sp>
      <p:pic>
        <p:nvPicPr>
          <p:cNvPr id="11276" name="Picture 12" descr="http://hebergement.u-psud.fr/miss/miss_dir/wp-content/uploads/2016/05/P_20190201_103037bi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8610" y="2132856"/>
            <a:ext cx="3601742" cy="2025980"/>
          </a:xfrm>
          <a:prstGeom prst="rect">
            <a:avLst/>
          </a:prstGeom>
          <a:noFill/>
        </p:spPr>
      </p:pic>
      <p:pic>
        <p:nvPicPr>
          <p:cNvPr id="11280" name="Picture 16" descr="http://hebergement.u-psud.fr/miss/miss_dir/wp-content/uploads/2016/09/IMGP4886bi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2142611"/>
            <a:ext cx="3034045" cy="2015149"/>
          </a:xfrm>
          <a:prstGeom prst="rect">
            <a:avLst/>
          </a:prstGeom>
          <a:noFill/>
        </p:spPr>
      </p:pic>
      <p:sp>
        <p:nvSpPr>
          <p:cNvPr id="10" name="ZoneTexte 9"/>
          <p:cNvSpPr txBox="1"/>
          <p:nvPr/>
        </p:nvSpPr>
        <p:spPr>
          <a:xfrm>
            <a:off x="827584" y="46531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7467600" cy="652932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Exemple d’atelier : couleurs du nano-monde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496855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3"/>
            </a:pPr>
            <a:r>
              <a:rPr lang="fr-FR" dirty="0" smtClean="0"/>
              <a:t>Présentation de ma mission doctorale</a:t>
            </a:r>
            <a:endParaRPr lang="fr-BE" dirty="0" smtClean="0"/>
          </a:p>
        </p:txBody>
      </p:sp>
      <p:cxnSp>
        <p:nvCxnSpPr>
          <p:cNvPr id="19" name="Connecteur droit 18"/>
          <p:cNvCxnSpPr/>
          <p:nvPr/>
        </p:nvCxnSpPr>
        <p:spPr>
          <a:xfrm>
            <a:off x="3707904" y="1273620"/>
            <a:ext cx="0" cy="536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457200" y="4509120"/>
            <a:ext cx="792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7236296" y="476672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(CE2 à la 6</a:t>
            </a:r>
            <a:r>
              <a:rPr lang="fr-FR" baseline="30000" dirty="0" smtClean="0"/>
              <a:t>e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899592" y="4581128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Couleur pigmentaire</a:t>
            </a:r>
            <a:endParaRPr lang="fr-FR" dirty="0"/>
          </a:p>
        </p:txBody>
      </p:sp>
      <p:pic>
        <p:nvPicPr>
          <p:cNvPr id="7170" name="Picture 2" descr="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88840"/>
            <a:ext cx="2976331" cy="2232248"/>
          </a:xfrm>
          <a:prstGeom prst="rect">
            <a:avLst/>
          </a:prstGeom>
          <a:noFill/>
        </p:spPr>
      </p:pic>
      <p:sp>
        <p:nvSpPr>
          <p:cNvPr id="25" name="ZoneTexte 24"/>
          <p:cNvSpPr txBox="1"/>
          <p:nvPr/>
        </p:nvSpPr>
        <p:spPr>
          <a:xfrm>
            <a:off x="923989" y="1484784"/>
            <a:ext cx="199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Vision des couleurs</a:t>
            </a:r>
            <a:endParaRPr lang="fr-FR" dirty="0"/>
          </a:p>
        </p:txBody>
      </p:sp>
      <p:sp>
        <p:nvSpPr>
          <p:cNvPr id="28" name="ZoneTexte 27"/>
          <p:cNvSpPr txBox="1"/>
          <p:nvPr/>
        </p:nvSpPr>
        <p:spPr>
          <a:xfrm>
            <a:off x="4829155" y="1475492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Couleur des objets</a:t>
            </a:r>
            <a:endParaRPr lang="fr-FR" dirty="0"/>
          </a:p>
        </p:txBody>
      </p:sp>
      <p:pic>
        <p:nvPicPr>
          <p:cNvPr id="7173" name="Picture 5" descr=" "/>
          <p:cNvPicPr>
            <a:picLocks noChangeAspect="1" noChangeArrowheads="1"/>
          </p:cNvPicPr>
          <p:nvPr/>
        </p:nvPicPr>
        <p:blipFill>
          <a:blip r:embed="rId3" cstate="print"/>
          <a:srcRect r="9091" b="10585"/>
          <a:stretch>
            <a:fillRect/>
          </a:stretch>
        </p:blipFill>
        <p:spPr bwMode="auto">
          <a:xfrm>
            <a:off x="3923928" y="5013176"/>
            <a:ext cx="2160240" cy="1593558"/>
          </a:xfrm>
          <a:prstGeom prst="rect">
            <a:avLst/>
          </a:prstGeom>
          <a:noFill/>
        </p:spPr>
      </p:pic>
      <p:sp>
        <p:nvSpPr>
          <p:cNvPr id="33" name="ZoneTexte 32"/>
          <p:cNvSpPr txBox="1"/>
          <p:nvPr/>
        </p:nvSpPr>
        <p:spPr>
          <a:xfrm>
            <a:off x="5067367" y="4581128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Couleur structurelle</a:t>
            </a:r>
            <a:endParaRPr lang="fr-FR" dirty="0"/>
          </a:p>
        </p:txBody>
      </p:sp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7944" y="1984535"/>
            <a:ext cx="3672408" cy="23085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5816" y="5022130"/>
            <a:ext cx="552851" cy="1647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5085184"/>
            <a:ext cx="2237591" cy="1465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08680" y="5301208"/>
            <a:ext cx="1872208" cy="11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129016" y="5734051"/>
            <a:ext cx="609600" cy="521208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28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Réinvestissementent en tant qu’enseignante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23528" y="1600200"/>
            <a:ext cx="8352928" cy="4873752"/>
          </a:xfrm>
        </p:spPr>
        <p:txBody>
          <a:bodyPr>
            <a:normAutofit/>
          </a:bodyPr>
          <a:lstStyle/>
          <a:p>
            <a:pPr>
              <a:buClr>
                <a:srgbClr val="226664"/>
              </a:buClr>
              <a:buSzPct val="100000"/>
              <a:buFont typeface="Arial" pitchFamily="34" charset="0"/>
              <a:buChar char="•"/>
            </a:pPr>
            <a:r>
              <a:rPr lang="fr-FR" dirty="0" smtClean="0"/>
              <a:t>En pratique :</a:t>
            </a:r>
          </a:p>
          <a:p>
            <a:pPr lvl="1">
              <a:buClr>
                <a:srgbClr val="000000"/>
              </a:buClr>
              <a:buFont typeface="Symbol" pitchFamily="18" charset="2"/>
              <a:buChar char=""/>
            </a:pPr>
            <a:r>
              <a:rPr lang="fr-FR" dirty="0" smtClean="0">
                <a:solidFill>
                  <a:srgbClr val="000000"/>
                </a:solidFill>
              </a:rPr>
              <a:t>Mettre en place une séance de TP</a:t>
            </a:r>
          </a:p>
          <a:p>
            <a:pPr lvl="1">
              <a:buClr>
                <a:srgbClr val="000000"/>
              </a:buClr>
              <a:buFont typeface="Symbol" pitchFamily="18" charset="2"/>
              <a:buChar char=""/>
            </a:pPr>
            <a:r>
              <a:rPr lang="fr-FR" dirty="0" smtClean="0">
                <a:solidFill>
                  <a:srgbClr val="000000"/>
                </a:solidFill>
              </a:rPr>
              <a:t>Gestion d’une classe, gestion du temps</a:t>
            </a:r>
          </a:p>
          <a:p>
            <a:pPr>
              <a:buClr>
                <a:srgbClr val="226664"/>
              </a:buClr>
              <a:buSzPct val="100000"/>
            </a:pPr>
            <a:endParaRPr lang="fr-FR" dirty="0" smtClean="0"/>
          </a:p>
          <a:p>
            <a:pPr>
              <a:buClr>
                <a:srgbClr val="226664"/>
              </a:buClr>
              <a:buSzPct val="100000"/>
              <a:buFont typeface="Arial" pitchFamily="34" charset="0"/>
              <a:buChar char="•"/>
            </a:pPr>
            <a:r>
              <a:rPr lang="fr-FR" dirty="0" smtClean="0"/>
              <a:t>Vis-à-vis de l’équipe pédagogique</a:t>
            </a:r>
            <a:endParaRPr lang="fr-FR" dirty="0" smtClean="0">
              <a:solidFill>
                <a:srgbClr val="000000"/>
              </a:solidFill>
            </a:endParaRPr>
          </a:p>
          <a:p>
            <a:pPr lvl="1">
              <a:buClr>
                <a:srgbClr val="000000"/>
              </a:buClr>
              <a:buFont typeface="Symbol" pitchFamily="18" charset="2"/>
              <a:buChar char=""/>
            </a:pPr>
            <a:r>
              <a:rPr lang="fr-FR" dirty="0" smtClean="0">
                <a:solidFill>
                  <a:srgbClr val="000000"/>
                </a:solidFill>
              </a:rPr>
              <a:t>Travail d’équipe et coordination</a:t>
            </a:r>
          </a:p>
          <a:p>
            <a:pPr lvl="1">
              <a:buClr>
                <a:srgbClr val="000000"/>
              </a:buClr>
              <a:buFont typeface="Symbol" pitchFamily="18" charset="2"/>
              <a:buChar char=""/>
            </a:pPr>
            <a:endParaRPr lang="fr-FR" dirty="0" smtClean="0">
              <a:solidFill>
                <a:srgbClr val="000000"/>
              </a:solidFill>
            </a:endParaRPr>
          </a:p>
          <a:p>
            <a:pPr>
              <a:buClr>
                <a:srgbClr val="226664"/>
              </a:buClr>
              <a:buSzPct val="100000"/>
              <a:buFont typeface="Arial" pitchFamily="34" charset="0"/>
              <a:buChar char="•"/>
            </a:pPr>
            <a:r>
              <a:rPr lang="fr-FR" dirty="0" smtClean="0"/>
              <a:t>Compétence de pédagogie</a:t>
            </a:r>
            <a:endParaRPr lang="fr-FR" dirty="0" smtClean="0">
              <a:solidFill>
                <a:srgbClr val="000000"/>
              </a:solidFill>
            </a:endParaRPr>
          </a:p>
          <a:p>
            <a:pPr lvl="1">
              <a:buClr>
                <a:srgbClr val="000000"/>
              </a:buClr>
              <a:buFont typeface="Symbol" pitchFamily="18" charset="2"/>
              <a:buChar char=""/>
            </a:pPr>
            <a:r>
              <a:rPr lang="fr-FR" dirty="0" smtClean="0">
                <a:solidFill>
                  <a:srgbClr val="000000"/>
                </a:solidFill>
              </a:rPr>
              <a:t>Utilisation de nouveaux outils d’apprentissage</a:t>
            </a:r>
          </a:p>
          <a:p>
            <a:pPr lvl="1">
              <a:buClr>
                <a:srgbClr val="000000"/>
              </a:buClr>
              <a:buFont typeface="Symbol" pitchFamily="18" charset="2"/>
              <a:buChar char=""/>
            </a:pPr>
            <a:r>
              <a:rPr lang="fr-FR" dirty="0" smtClean="0">
                <a:solidFill>
                  <a:srgbClr val="000000"/>
                </a:solidFill>
              </a:rPr>
              <a:t>Méthodologie d’enseignement basée sur la démarche scientifique</a:t>
            </a:r>
          </a:p>
          <a:p>
            <a:pPr lvl="1">
              <a:buClr>
                <a:srgbClr val="000000"/>
              </a:buClr>
              <a:buFont typeface="Symbol" pitchFamily="18" charset="2"/>
              <a:buChar char=""/>
            </a:pPr>
            <a:endParaRPr lang="fr-FR" dirty="0" smtClean="0">
              <a:solidFill>
                <a:srgbClr val="000000"/>
              </a:solidFill>
            </a:endParaRPr>
          </a:p>
          <a:p>
            <a:pPr lvl="1">
              <a:buClr>
                <a:srgbClr val="000000"/>
              </a:buClr>
              <a:buFont typeface="Symbol" pitchFamily="18" charset="2"/>
              <a:buChar char=""/>
            </a:pPr>
            <a:endParaRPr lang="fr-FR" dirty="0" smtClean="0">
              <a:solidFill>
                <a:srgbClr val="000000"/>
              </a:solidFill>
            </a:endParaRPr>
          </a:p>
          <a:p>
            <a:pPr>
              <a:buClr>
                <a:srgbClr val="226664"/>
              </a:buClr>
              <a:buSzPct val="100000"/>
              <a:buFont typeface="Arial" pitchFamily="34" charset="0"/>
              <a:buChar char="•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29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fr-BE" dirty="0" smtClean="0"/>
              <a:t>Mon parcours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fr-FR" dirty="0" smtClean="0"/>
              <a:t>I.  Mon parcours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>
          <a:xfrm>
            <a:off x="8138864" y="5733257"/>
            <a:ext cx="609600" cy="520700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3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"/>
          </p:nvPr>
        </p:nvSpPr>
        <p:spPr>
          <a:xfrm>
            <a:off x="1547664" y="2420888"/>
            <a:ext cx="5976664" cy="1499240"/>
          </a:xfrm>
          <a:gradFill flip="none" rotWithShape="1">
            <a:gsLst>
              <a:gs pos="0">
                <a:srgbClr val="2E8686">
                  <a:shade val="30000"/>
                  <a:satMod val="115000"/>
                </a:srgbClr>
              </a:gs>
              <a:gs pos="50000">
                <a:srgbClr val="2E8686">
                  <a:shade val="67500"/>
                  <a:satMod val="115000"/>
                </a:srgbClr>
              </a:gs>
              <a:gs pos="100000">
                <a:srgbClr val="2E8686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  <a:reflection blurRad="6350" stA="50000" endA="300" endPos="55500" dist="101600" dir="5400000" sy="-100000" algn="bl" rotWithShape="0"/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r>
              <a:rPr lang="fr-FR" dirty="0" smtClean="0"/>
              <a:t>Merci pour votre attention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>
          <a:xfrm>
            <a:off x="8138864" y="5733257"/>
            <a:ext cx="609600" cy="520700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30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31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Réinvestissementent en tant qu’enseignante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dirty="0" smtClean="0"/>
              <a:t>Mise en perspective didactique de mes travaux de recherche</a:t>
            </a:r>
            <a:endParaRPr lang="fr-BE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395536" y="1628800"/>
            <a:ext cx="4924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smtClean="0">
                <a:solidFill>
                  <a:srgbClr val="226664"/>
                </a:solidFill>
              </a:rPr>
              <a:t>Activité 3 :</a:t>
            </a:r>
            <a:r>
              <a:rPr lang="fr-FR" sz="2000" b="1" dirty="0" smtClean="0">
                <a:solidFill>
                  <a:srgbClr val="226664"/>
                </a:solidFill>
              </a:rPr>
              <a:t>     Et pour plusieurs molécules ?</a:t>
            </a:r>
            <a:endParaRPr lang="fr-FR" sz="2000" b="1" dirty="0">
              <a:solidFill>
                <a:srgbClr val="226664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39552" y="2276873"/>
            <a:ext cx="7848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Hypothèses : </a:t>
            </a:r>
            <a:r>
              <a:rPr lang="fr-FR" dirty="0" smtClean="0">
                <a:solidFill>
                  <a:srgbClr val="000000"/>
                </a:solidFill>
              </a:rPr>
              <a:t>B en excès. Réaction d’ordre 1. N molécules A.</a:t>
            </a:r>
            <a:endParaRPr lang="fr-FR" b="1" dirty="0" smtClean="0">
              <a:solidFill>
                <a:srgbClr val="00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Problématique:   </a:t>
            </a:r>
            <a:r>
              <a:rPr lang="fr-FR" dirty="0" smtClean="0">
                <a:solidFill>
                  <a:srgbClr val="000000"/>
                </a:solidFill>
              </a:rPr>
              <a:t>Lorsque N est grand, l’étude devient difficile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 </a:t>
            </a:r>
            <a:r>
              <a:rPr lang="fr-FR" b="1" dirty="0" smtClean="0">
                <a:solidFill>
                  <a:srgbClr val="000000"/>
                </a:solidFill>
              </a:rPr>
              <a:t>Analogie avec des </a:t>
            </a:r>
            <a:r>
              <a:rPr lang="fr-FR" b="1" dirty="0" err="1" smtClean="0">
                <a:solidFill>
                  <a:srgbClr val="000000"/>
                </a:solidFill>
              </a:rPr>
              <a:t>LEDs</a:t>
            </a:r>
            <a:r>
              <a:rPr lang="fr-FR" b="1" dirty="0" smtClean="0">
                <a:solidFill>
                  <a:srgbClr val="000000"/>
                </a:solidFill>
              </a:rPr>
              <a:t> de couleur :</a:t>
            </a:r>
            <a:endParaRPr lang="fr-FR" b="1" dirty="0">
              <a:solidFill>
                <a:srgbClr val="000000"/>
              </a:solidFill>
            </a:endParaRPr>
          </a:p>
        </p:txBody>
      </p:sp>
      <p:sp>
        <p:nvSpPr>
          <p:cNvPr id="10" name="Ellipse 9"/>
          <p:cNvSpPr/>
          <p:nvPr/>
        </p:nvSpPr>
        <p:spPr>
          <a:xfrm>
            <a:off x="2051720" y="3789040"/>
            <a:ext cx="288032" cy="216024"/>
          </a:xfrm>
          <a:prstGeom prst="ellipse">
            <a:avLst/>
          </a:prstGeo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2</a:t>
            </a:r>
            <a:endParaRPr lang="fr-FR" sz="1200" dirty="0"/>
          </a:p>
        </p:txBody>
      </p:sp>
      <p:sp>
        <p:nvSpPr>
          <p:cNvPr id="11" name="Ellipse 10"/>
          <p:cNvSpPr/>
          <p:nvPr/>
        </p:nvSpPr>
        <p:spPr>
          <a:xfrm>
            <a:off x="2915816" y="3861048"/>
            <a:ext cx="288032" cy="216024"/>
          </a:xfrm>
          <a:prstGeom prst="ellipse">
            <a:avLst/>
          </a:prstGeo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4</a:t>
            </a:r>
            <a:endParaRPr lang="fr-FR" sz="1200" dirty="0"/>
          </a:p>
        </p:txBody>
      </p:sp>
      <p:sp>
        <p:nvSpPr>
          <p:cNvPr id="12" name="Ellipse 11"/>
          <p:cNvSpPr/>
          <p:nvPr/>
        </p:nvSpPr>
        <p:spPr>
          <a:xfrm>
            <a:off x="2483768" y="3789040"/>
            <a:ext cx="288032" cy="216024"/>
          </a:xfrm>
          <a:prstGeom prst="ellipse">
            <a:avLst/>
          </a:prstGeom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3</a:t>
            </a:r>
            <a:endParaRPr lang="fr-FR" sz="1200" dirty="0"/>
          </a:p>
        </p:txBody>
      </p:sp>
      <p:sp>
        <p:nvSpPr>
          <p:cNvPr id="13" name="Ellipse 12"/>
          <p:cNvSpPr/>
          <p:nvPr/>
        </p:nvSpPr>
        <p:spPr>
          <a:xfrm>
            <a:off x="1619672" y="3861048"/>
            <a:ext cx="288032" cy="216024"/>
          </a:xfrm>
          <a:prstGeom prst="ellipse">
            <a:avLst/>
          </a:prstGeom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1</a:t>
            </a:r>
            <a:endParaRPr lang="fr-FR" sz="1200" dirty="0"/>
          </a:p>
        </p:txBody>
      </p:sp>
      <p:sp>
        <p:nvSpPr>
          <p:cNvPr id="17" name="Sourire 16"/>
          <p:cNvSpPr/>
          <p:nvPr/>
        </p:nvSpPr>
        <p:spPr>
          <a:xfrm>
            <a:off x="827584" y="3501008"/>
            <a:ext cx="360040" cy="360040"/>
          </a:xfrm>
          <a:prstGeom prst="smileyFace">
            <a:avLst/>
          </a:prstGeom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3" name="Groupe 72"/>
          <p:cNvGrpSpPr/>
          <p:nvPr/>
        </p:nvGrpSpPr>
        <p:grpSpPr>
          <a:xfrm>
            <a:off x="4644008" y="3789040"/>
            <a:ext cx="1656184" cy="952872"/>
            <a:chOff x="4427984" y="3717032"/>
            <a:chExt cx="1656184" cy="952872"/>
          </a:xfrm>
          <a:effectLst>
            <a:glow rad="101600">
              <a:schemeClr val="accent2">
                <a:lumMod val="40000"/>
                <a:lumOff val="60000"/>
                <a:alpha val="6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</p:grpSpPr>
        <p:sp>
          <p:nvSpPr>
            <p:cNvPr id="18" name="Ellipse 17"/>
            <p:cNvSpPr/>
            <p:nvPr/>
          </p:nvSpPr>
          <p:spPr>
            <a:xfrm>
              <a:off x="5076056" y="3861048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9" name="Ellipse 18"/>
            <p:cNvSpPr/>
            <p:nvPr/>
          </p:nvSpPr>
          <p:spPr>
            <a:xfrm>
              <a:off x="5508104" y="4005064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0" name="Ellipse 19"/>
            <p:cNvSpPr/>
            <p:nvPr/>
          </p:nvSpPr>
          <p:spPr>
            <a:xfrm>
              <a:off x="5004048" y="4149080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1" name="Ellipse 20"/>
            <p:cNvSpPr/>
            <p:nvPr/>
          </p:nvSpPr>
          <p:spPr>
            <a:xfrm>
              <a:off x="4644008" y="3933056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8" name="Ellipse 37"/>
            <p:cNvSpPr/>
            <p:nvPr/>
          </p:nvSpPr>
          <p:spPr>
            <a:xfrm>
              <a:off x="5292080" y="3717032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39" name="Ellipse 38"/>
            <p:cNvSpPr/>
            <p:nvPr/>
          </p:nvSpPr>
          <p:spPr>
            <a:xfrm>
              <a:off x="5796136" y="3861048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Ellipse 39"/>
            <p:cNvSpPr/>
            <p:nvPr/>
          </p:nvSpPr>
          <p:spPr>
            <a:xfrm>
              <a:off x="5292080" y="4005064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1" name="Ellipse 40"/>
            <p:cNvSpPr/>
            <p:nvPr/>
          </p:nvSpPr>
          <p:spPr>
            <a:xfrm>
              <a:off x="5220072" y="3933056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2" name="Ellipse 41"/>
            <p:cNvSpPr/>
            <p:nvPr/>
          </p:nvSpPr>
          <p:spPr>
            <a:xfrm>
              <a:off x="5228456" y="4013448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3" name="Ellipse 42"/>
            <p:cNvSpPr/>
            <p:nvPr/>
          </p:nvSpPr>
          <p:spPr>
            <a:xfrm>
              <a:off x="5660504" y="4157464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4" name="Ellipse 43"/>
            <p:cNvSpPr/>
            <p:nvPr/>
          </p:nvSpPr>
          <p:spPr>
            <a:xfrm>
              <a:off x="5156448" y="4301480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5" name="Ellipse 44"/>
            <p:cNvSpPr/>
            <p:nvPr/>
          </p:nvSpPr>
          <p:spPr>
            <a:xfrm>
              <a:off x="4796408" y="4085456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6" name="Ellipse 45"/>
            <p:cNvSpPr/>
            <p:nvPr/>
          </p:nvSpPr>
          <p:spPr>
            <a:xfrm>
              <a:off x="5380856" y="4165848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7" name="Ellipse 46"/>
            <p:cNvSpPr/>
            <p:nvPr/>
          </p:nvSpPr>
          <p:spPr>
            <a:xfrm>
              <a:off x="5796136" y="4365104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8" name="Ellipse 47"/>
            <p:cNvSpPr/>
            <p:nvPr/>
          </p:nvSpPr>
          <p:spPr>
            <a:xfrm>
              <a:off x="5308848" y="4453880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9" name="Ellipse 48"/>
            <p:cNvSpPr/>
            <p:nvPr/>
          </p:nvSpPr>
          <p:spPr>
            <a:xfrm>
              <a:off x="4948808" y="4237856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0" name="Ellipse 49"/>
            <p:cNvSpPr/>
            <p:nvPr/>
          </p:nvSpPr>
          <p:spPr>
            <a:xfrm>
              <a:off x="5533256" y="4318248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1" name="Ellipse 50"/>
            <p:cNvSpPr/>
            <p:nvPr/>
          </p:nvSpPr>
          <p:spPr>
            <a:xfrm>
              <a:off x="5148064" y="4437112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2" name="Ellipse 51"/>
            <p:cNvSpPr/>
            <p:nvPr/>
          </p:nvSpPr>
          <p:spPr>
            <a:xfrm>
              <a:off x="5004048" y="3933056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3" name="Ellipse 52"/>
            <p:cNvSpPr/>
            <p:nvPr/>
          </p:nvSpPr>
          <p:spPr>
            <a:xfrm>
              <a:off x="5101208" y="4390256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4" name="Ellipse 53"/>
            <p:cNvSpPr/>
            <p:nvPr/>
          </p:nvSpPr>
          <p:spPr>
            <a:xfrm>
              <a:off x="5685656" y="3933056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5" name="Ellipse 54"/>
            <p:cNvSpPr/>
            <p:nvPr/>
          </p:nvSpPr>
          <p:spPr>
            <a:xfrm>
              <a:off x="5292080" y="4149080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6" name="Ellipse 55"/>
            <p:cNvSpPr/>
            <p:nvPr/>
          </p:nvSpPr>
          <p:spPr>
            <a:xfrm>
              <a:off x="5613648" y="4221088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7" name="Ellipse 56"/>
            <p:cNvSpPr/>
            <p:nvPr/>
          </p:nvSpPr>
          <p:spPr>
            <a:xfrm>
              <a:off x="5148064" y="4365104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8" name="Ellipse 57"/>
            <p:cNvSpPr/>
            <p:nvPr/>
          </p:nvSpPr>
          <p:spPr>
            <a:xfrm>
              <a:off x="4860032" y="4077072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9" name="Ellipse 58"/>
            <p:cNvSpPr/>
            <p:nvPr/>
          </p:nvSpPr>
          <p:spPr>
            <a:xfrm>
              <a:off x="4788024" y="4365104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0" name="Ellipse 59"/>
            <p:cNvSpPr/>
            <p:nvPr/>
          </p:nvSpPr>
          <p:spPr>
            <a:xfrm>
              <a:off x="4788024" y="4365104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Ellipse 60"/>
            <p:cNvSpPr/>
            <p:nvPr/>
          </p:nvSpPr>
          <p:spPr>
            <a:xfrm>
              <a:off x="4427984" y="4149080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2" name="Ellipse 61"/>
            <p:cNvSpPr/>
            <p:nvPr/>
          </p:nvSpPr>
          <p:spPr>
            <a:xfrm>
              <a:off x="4644008" y="4077072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3" name="Ellipse 62"/>
            <p:cNvSpPr/>
            <p:nvPr/>
          </p:nvSpPr>
          <p:spPr>
            <a:xfrm>
              <a:off x="4932040" y="4365104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4" name="Ellipse 63"/>
            <p:cNvSpPr/>
            <p:nvPr/>
          </p:nvSpPr>
          <p:spPr>
            <a:xfrm>
              <a:off x="4860032" y="3789040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5" name="Ellipse 64"/>
            <p:cNvSpPr/>
            <p:nvPr/>
          </p:nvSpPr>
          <p:spPr>
            <a:xfrm>
              <a:off x="4716016" y="4365104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6" name="Ellipse 65"/>
            <p:cNvSpPr/>
            <p:nvPr/>
          </p:nvSpPr>
          <p:spPr>
            <a:xfrm>
              <a:off x="4788024" y="4221088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7" name="Ellipse 66"/>
            <p:cNvSpPr/>
            <p:nvPr/>
          </p:nvSpPr>
          <p:spPr>
            <a:xfrm>
              <a:off x="5004048" y="3933056"/>
              <a:ext cx="288032" cy="216024"/>
            </a:xfrm>
            <a:prstGeom prst="ellipse">
              <a:avLst/>
            </a:prstGeom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0"/>
              </a:lightRig>
            </a:scene3d>
            <a:sp3d prstMaterial="softEdge">
              <a:bevelT w="127000" prst="artDeco"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</p:grpSp>
      <p:sp>
        <p:nvSpPr>
          <p:cNvPr id="68" name="Sourire 67"/>
          <p:cNvSpPr/>
          <p:nvPr/>
        </p:nvSpPr>
        <p:spPr>
          <a:xfrm>
            <a:off x="6372200" y="3501008"/>
            <a:ext cx="360040" cy="360040"/>
          </a:xfrm>
          <a:prstGeom prst="smileyFace">
            <a:avLst>
              <a:gd name="adj" fmla="val -4653"/>
            </a:avLst>
          </a:prstGeom>
          <a:ln>
            <a:solidFill>
              <a:srgbClr val="0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67544" y="5085184"/>
            <a:ext cx="80648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Solution :  </a:t>
            </a:r>
            <a:r>
              <a:rPr lang="fr-FR" dirty="0" smtClean="0">
                <a:solidFill>
                  <a:srgbClr val="000000"/>
                </a:solidFill>
              </a:rPr>
              <a:t>Etudier le nombre de LED dans chaque couleur</a:t>
            </a:r>
            <a:endParaRPr lang="fr-FR" b="1" dirty="0" smtClean="0">
              <a:solidFill>
                <a:srgbClr val="00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Objectif :   </a:t>
            </a:r>
            <a:r>
              <a:rPr lang="fr-FR" dirty="0" smtClean="0">
                <a:solidFill>
                  <a:srgbClr val="000000"/>
                </a:solidFill>
              </a:rPr>
              <a:t>Modéliser la réaction dans ce nouveau cadre.</a:t>
            </a:r>
          </a:p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Format:    </a:t>
            </a:r>
            <a:r>
              <a:rPr lang="fr-FR" dirty="0" smtClean="0">
                <a:solidFill>
                  <a:srgbClr val="000000"/>
                </a:solidFill>
              </a:rPr>
              <a:t>Travail guidé intra-groupe.</a:t>
            </a:r>
            <a:endParaRPr lang="fr-FR" b="1" dirty="0" smtClean="0">
              <a:solidFill>
                <a:srgbClr val="000000"/>
              </a:solidFill>
            </a:endParaRPr>
          </a:p>
        </p:txBody>
      </p:sp>
      <p:sp>
        <p:nvSpPr>
          <p:cNvPr id="71" name="ZoneTexte 70"/>
          <p:cNvSpPr txBox="1"/>
          <p:nvPr/>
        </p:nvSpPr>
        <p:spPr>
          <a:xfrm>
            <a:off x="2195736" y="3284984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0000"/>
                </a:solidFill>
              </a:rPr>
              <a:t>4</a:t>
            </a:r>
            <a:endParaRPr lang="fr-FR" sz="2000" b="1" dirty="0">
              <a:solidFill>
                <a:srgbClr val="000000"/>
              </a:solidFill>
            </a:endParaRPr>
          </a:p>
        </p:txBody>
      </p:sp>
      <p:sp>
        <p:nvSpPr>
          <p:cNvPr id="72" name="ZoneTexte 71"/>
          <p:cNvSpPr txBox="1"/>
          <p:nvPr/>
        </p:nvSpPr>
        <p:spPr>
          <a:xfrm>
            <a:off x="5148064" y="3284984"/>
            <a:ext cx="6110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0000"/>
                </a:solidFill>
              </a:rPr>
              <a:t>10</a:t>
            </a:r>
            <a:r>
              <a:rPr lang="fr-FR" sz="2000" b="1" baseline="30000" dirty="0" smtClean="0">
                <a:solidFill>
                  <a:srgbClr val="000000"/>
                </a:solidFill>
              </a:rPr>
              <a:t>23</a:t>
            </a:r>
            <a:endParaRPr lang="fr-FR" sz="2000" b="1" baseline="30000" dirty="0">
              <a:solidFill>
                <a:srgbClr val="000000"/>
              </a:solidFill>
            </a:endParaRPr>
          </a:p>
        </p:txBody>
      </p:sp>
      <p:sp>
        <p:nvSpPr>
          <p:cNvPr id="70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129016" y="5733256"/>
            <a:ext cx="609600" cy="521208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32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Réinvestissementent en tant qu’enseignante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dirty="0" smtClean="0"/>
              <a:t>Mise en perspective didactique de mes travaux de recherche</a:t>
            </a:r>
            <a:endParaRPr lang="fr-BE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395536" y="1628800"/>
            <a:ext cx="4924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smtClean="0">
                <a:solidFill>
                  <a:srgbClr val="226664"/>
                </a:solidFill>
              </a:rPr>
              <a:t>Activité 3 :</a:t>
            </a:r>
            <a:r>
              <a:rPr lang="fr-FR" sz="2000" b="1" dirty="0" smtClean="0">
                <a:solidFill>
                  <a:srgbClr val="226664"/>
                </a:solidFill>
              </a:rPr>
              <a:t>     Et pour plusieurs molécules ?</a:t>
            </a:r>
            <a:endParaRPr lang="fr-FR" sz="2000" b="1" dirty="0">
              <a:solidFill>
                <a:srgbClr val="226664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67544" y="2206605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Objectif :   </a:t>
            </a:r>
            <a:r>
              <a:rPr lang="fr-FR" dirty="0" smtClean="0">
                <a:solidFill>
                  <a:srgbClr val="000000"/>
                </a:solidFill>
              </a:rPr>
              <a:t>Modéliser la réaction dans ce nouveau cadre.</a:t>
            </a:r>
          </a:p>
          <a:p>
            <a:pPr>
              <a:buFont typeface="Arial" pitchFamily="34" charset="0"/>
              <a:buChar char="•"/>
            </a:pPr>
            <a:r>
              <a:rPr lang="fr-FR" b="1" dirty="0" smtClean="0">
                <a:solidFill>
                  <a:srgbClr val="000000"/>
                </a:solidFill>
              </a:rPr>
              <a:t> Format:     </a:t>
            </a:r>
            <a:r>
              <a:rPr lang="fr-FR" dirty="0" smtClean="0">
                <a:solidFill>
                  <a:srgbClr val="000000"/>
                </a:solidFill>
              </a:rPr>
              <a:t>Alternance entre discussion en classe entière et travail par cours.</a:t>
            </a:r>
            <a:endParaRPr lang="fr-FR" b="1" dirty="0" smtClean="0">
              <a:solidFill>
                <a:srgbClr val="000000"/>
              </a:solidFill>
            </a:endParaRPr>
          </a:p>
        </p:txBody>
      </p:sp>
      <p:sp>
        <p:nvSpPr>
          <p:cNvPr id="70" name="Rectangle à coins arrondis 69"/>
          <p:cNvSpPr/>
          <p:nvPr/>
        </p:nvSpPr>
        <p:spPr>
          <a:xfrm>
            <a:off x="827584" y="3157558"/>
            <a:ext cx="2520280" cy="100811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0000"/>
                </a:solidFill>
              </a:rPr>
              <a:t>Etat n</a:t>
            </a:r>
          </a:p>
          <a:p>
            <a:pPr algn="ctr"/>
            <a:r>
              <a:rPr lang="fr-FR" dirty="0" smtClean="0">
                <a:solidFill>
                  <a:srgbClr val="000000"/>
                </a:solidFill>
              </a:rPr>
              <a:t>Nombre de molécules A libres (dans l’état 1) </a:t>
            </a:r>
          </a:p>
        </p:txBody>
      </p:sp>
      <p:sp>
        <p:nvSpPr>
          <p:cNvPr id="74" name="Rectangle à coins arrondis 73"/>
          <p:cNvSpPr/>
          <p:nvPr/>
        </p:nvSpPr>
        <p:spPr>
          <a:xfrm>
            <a:off x="3619306" y="3206940"/>
            <a:ext cx="1800200" cy="94214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b="1" dirty="0" smtClean="0">
                <a:solidFill>
                  <a:srgbClr val="000000"/>
                </a:solidFill>
              </a:rPr>
              <a:t>Transition</a:t>
            </a:r>
          </a:p>
          <a:p>
            <a:pPr algn="ctr"/>
            <a:r>
              <a:rPr lang="fr-FR" dirty="0" smtClean="0">
                <a:solidFill>
                  <a:srgbClr val="000000"/>
                </a:solidFill>
              </a:rPr>
              <a:t>n vers n-1</a:t>
            </a:r>
          </a:p>
        </p:txBody>
      </p:sp>
      <p:sp>
        <p:nvSpPr>
          <p:cNvPr id="76" name="Rectangle à coins arrondis 75"/>
          <p:cNvSpPr/>
          <p:nvPr/>
        </p:nvSpPr>
        <p:spPr>
          <a:xfrm>
            <a:off x="5724128" y="3212976"/>
            <a:ext cx="2088232" cy="9361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b="1" dirty="0" smtClean="0">
                <a:solidFill>
                  <a:srgbClr val="000000"/>
                </a:solidFill>
              </a:rPr>
              <a:t>Taux de transition</a:t>
            </a:r>
          </a:p>
        </p:txBody>
      </p:sp>
      <p:sp>
        <p:nvSpPr>
          <p:cNvPr id="78" name="Ellipse 77"/>
          <p:cNvSpPr/>
          <p:nvPr/>
        </p:nvSpPr>
        <p:spPr>
          <a:xfrm>
            <a:off x="3923928" y="4725144"/>
            <a:ext cx="1152128" cy="72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n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79" name="Ellipse 78"/>
          <p:cNvSpPr/>
          <p:nvPr/>
        </p:nvSpPr>
        <p:spPr>
          <a:xfrm>
            <a:off x="6156176" y="4725144"/>
            <a:ext cx="1152128" cy="72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n+1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80" name="Ellipse 79"/>
          <p:cNvSpPr/>
          <p:nvPr/>
        </p:nvSpPr>
        <p:spPr>
          <a:xfrm>
            <a:off x="1691680" y="4725144"/>
            <a:ext cx="1152128" cy="72008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rgbClr val="000000"/>
                </a:solidFill>
              </a:rPr>
              <a:t>n-1</a:t>
            </a:r>
            <a:endParaRPr lang="fr-FR" dirty="0">
              <a:solidFill>
                <a:srgbClr val="000000"/>
              </a:solidFill>
            </a:endParaRPr>
          </a:p>
        </p:txBody>
      </p:sp>
      <p:cxnSp>
        <p:nvCxnSpPr>
          <p:cNvPr id="82" name="Connecteur en arc 81"/>
          <p:cNvCxnSpPr>
            <a:stCxn id="78" idx="7"/>
            <a:endCxn id="79" idx="1"/>
          </p:cNvCxnSpPr>
          <p:nvPr/>
        </p:nvCxnSpPr>
        <p:spPr>
          <a:xfrm rot="5400000" flipH="1" flipV="1">
            <a:off x="5616116" y="4121812"/>
            <a:ext cx="12700" cy="1417570"/>
          </a:xfrm>
          <a:prstGeom prst="curvedConnector3">
            <a:avLst>
              <a:gd name="adj1" fmla="val 2630339"/>
            </a:avLst>
          </a:prstGeom>
          <a:ln>
            <a:headEnd type="triangl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1" name="Connecteur en arc 90"/>
          <p:cNvCxnSpPr>
            <a:stCxn id="80" idx="7"/>
            <a:endCxn id="78" idx="1"/>
          </p:cNvCxnSpPr>
          <p:nvPr/>
        </p:nvCxnSpPr>
        <p:spPr>
          <a:xfrm rot="5400000" flipH="1" flipV="1">
            <a:off x="3383868" y="4121812"/>
            <a:ext cx="12700" cy="1417570"/>
          </a:xfrm>
          <a:prstGeom prst="curvedConnector3">
            <a:avLst>
              <a:gd name="adj1" fmla="val 2630339"/>
            </a:avLst>
          </a:prstGeom>
          <a:ln>
            <a:headEnd type="triangl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4" name="Connecteur en arc 93"/>
          <p:cNvCxnSpPr/>
          <p:nvPr/>
        </p:nvCxnSpPr>
        <p:spPr>
          <a:xfrm rot="5400000" flipH="1" flipV="1">
            <a:off x="1048553" y="4204359"/>
            <a:ext cx="12700" cy="1417570"/>
          </a:xfrm>
          <a:prstGeom prst="curvedConnector3">
            <a:avLst>
              <a:gd name="adj1" fmla="val 2630339"/>
            </a:avLst>
          </a:prstGeom>
          <a:ln>
            <a:headEnd type="triangl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8" name="Connecteur en arc 97"/>
          <p:cNvCxnSpPr/>
          <p:nvPr/>
        </p:nvCxnSpPr>
        <p:spPr>
          <a:xfrm rot="5400000" flipH="1" flipV="1">
            <a:off x="7866723" y="4145051"/>
            <a:ext cx="12700" cy="1417570"/>
          </a:xfrm>
          <a:prstGeom prst="curvedConnector3">
            <a:avLst>
              <a:gd name="adj1" fmla="val 2630339"/>
            </a:avLst>
          </a:prstGeom>
          <a:ln>
            <a:headEnd type="triangl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8260958" y="49194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100" name="ZoneTexte 99"/>
          <p:cNvSpPr txBox="1"/>
          <p:nvPr/>
        </p:nvSpPr>
        <p:spPr>
          <a:xfrm>
            <a:off x="179512" y="49194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101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129016" y="5734051"/>
            <a:ext cx="609600" cy="521208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33</a:t>
            </a:fld>
            <a:endParaRPr lang="fr-BE" dirty="0"/>
          </a:p>
        </p:txBody>
      </p:sp>
      <p:sp>
        <p:nvSpPr>
          <p:cNvPr id="102" name="Rectangle 101"/>
          <p:cNvSpPr/>
          <p:nvPr/>
        </p:nvSpPr>
        <p:spPr>
          <a:xfrm>
            <a:off x="395536" y="5651956"/>
            <a:ext cx="2832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Évolution de la probabilité : 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3684002"/>
            <a:ext cx="1728192" cy="313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6093296"/>
            <a:ext cx="4867275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4" grpId="0" animBg="1"/>
      <p:bldP spid="10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Réinvestissementent en tant qu’enseignante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34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dirty="0" smtClean="0"/>
              <a:t>Mise en perspective didactique de mes travaux de recherche</a:t>
            </a:r>
            <a:endParaRPr lang="fr-BE" dirty="0" smtClean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/>
        </p:nvGraphicFramePr>
        <p:xfrm>
          <a:off x="395536" y="1697704"/>
          <a:ext cx="7776864" cy="455812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816424"/>
                <a:gridCol w="3960440"/>
              </a:tblGrid>
              <a:tr h="1134767">
                <a:tc>
                  <a:txBody>
                    <a:bodyPr/>
                    <a:lstStyle/>
                    <a:p>
                      <a:pPr marL="342900" indent="-342900" algn="l">
                        <a:buFont typeface="+mj-lt"/>
                        <a:buNone/>
                      </a:pPr>
                      <a:r>
                        <a:rPr lang="fr-FR" sz="1600" b="1" dirty="0" smtClean="0">
                          <a:solidFill>
                            <a:srgbClr val="000000"/>
                          </a:solidFill>
                        </a:rPr>
                        <a:t>Introduction: </a:t>
                      </a:r>
                      <a:r>
                        <a:rPr lang="fr-FR" sz="1600" b="0" dirty="0" smtClean="0">
                          <a:solidFill>
                            <a:srgbClr val="000000"/>
                          </a:solidFill>
                        </a:rPr>
                        <a:t>Animation </a:t>
                      </a:r>
                      <a:r>
                        <a:rPr lang="fr-FR" sz="1100" b="0" dirty="0" smtClean="0">
                          <a:solidFill>
                            <a:srgbClr val="000000"/>
                          </a:solidFill>
                          <a:hlinkClick r:id="rId2"/>
                        </a:rPr>
                        <a:t>https://phet.colorado.edu/sims/html/energy-forms-and-changes/latest/energy-forms-and-changes_en.html</a:t>
                      </a:r>
                      <a:endParaRPr lang="fr-FR" sz="1600" b="0" dirty="0" smtClean="0">
                        <a:solidFill>
                          <a:srgbClr val="000000"/>
                        </a:solidFill>
                      </a:endParaRPr>
                    </a:p>
                    <a:p>
                      <a:pPr marL="342900" indent="-342900" algn="l">
                        <a:buFont typeface="+mj-lt"/>
                        <a:buNone/>
                      </a:pPr>
                      <a:endParaRPr lang="fr-FR" sz="16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600" b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Amener les élèves à identifier les différentes formes d’énergie ainsi que les conversions d’énergie en jeu.</a:t>
                      </a:r>
                      <a:endParaRPr kumimoji="0" lang="fr-FR" sz="16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577">
                <a:tc>
                  <a:txBody>
                    <a:bodyPr/>
                    <a:lstStyle/>
                    <a:p>
                      <a:pPr marL="342900" indent="-342900" algn="l">
                        <a:buNone/>
                      </a:pPr>
                      <a:r>
                        <a:rPr kumimoji="0" lang="fr-FR" sz="1600" b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Question :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600" b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Quels sont les deux modes de transfert d’énergie ? </a:t>
                      </a:r>
                      <a:endParaRPr lang="fr-FR" sz="16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fr-FR" sz="1600" b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Discussion entre les élèves pour arriver à une réponse.</a:t>
                      </a:r>
                      <a:endParaRPr lang="fr-FR" sz="1600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94778">
                <a:tc>
                  <a:txBody>
                    <a:bodyPr/>
                    <a:lstStyle/>
                    <a:p>
                      <a:pPr marL="342900" indent="-342900" algn="l">
                        <a:buNone/>
                      </a:pPr>
                      <a:r>
                        <a:rPr kumimoji="0" lang="fr-FR" sz="1600" b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</a:rPr>
                        <a:t>Manipulation qualitative :</a:t>
                      </a:r>
                    </a:p>
                    <a:p>
                      <a:pPr marL="0" indent="0" algn="l">
                        <a:buNone/>
                      </a:pPr>
                      <a:r>
                        <a:rPr lang="fr-FR" sz="1600" b="0" dirty="0" smtClean="0">
                          <a:solidFill>
                            <a:srgbClr val="000000"/>
                          </a:solidFill>
                        </a:rPr>
                        <a:t>Glaçon que l’on fait tomber, puis que l’on pose  sur une table immobile. </a:t>
                      </a:r>
                    </a:p>
                    <a:p>
                      <a:pPr marL="0" indent="0" algn="l">
                        <a:buNone/>
                      </a:pPr>
                      <a:endParaRPr lang="fr-FR" sz="1600" b="0" dirty="0" smtClean="0">
                        <a:solidFill>
                          <a:srgbClr val="000000"/>
                        </a:solidFill>
                      </a:endParaRPr>
                    </a:p>
                    <a:p>
                      <a:pPr marL="0" indent="0" algn="l">
                        <a:buNone/>
                      </a:pPr>
                      <a:r>
                        <a:rPr lang="fr-FR" sz="1600" b="1" dirty="0" smtClean="0">
                          <a:solidFill>
                            <a:srgbClr val="000000"/>
                          </a:solidFill>
                        </a:rPr>
                        <a:t>Questions:</a:t>
                      </a:r>
                    </a:p>
                    <a:p>
                      <a:pPr marL="0" lvl="2" indent="0" algn="l">
                        <a:buClr>
                          <a:srgbClr val="CC0099"/>
                        </a:buClr>
                        <a:buFont typeface="Arial" pitchFamily="34" charset="0"/>
                        <a:buNone/>
                      </a:pPr>
                      <a:r>
                        <a:rPr lang="fr-FR" sz="1600" b="0" dirty="0" smtClean="0">
                          <a:solidFill>
                            <a:srgbClr val="000000"/>
                          </a:solidFill>
                        </a:rPr>
                        <a:t>-   Quelles sont les énergies mises en jeu (cinétique, potentielle de pesanteur) ?</a:t>
                      </a:r>
                    </a:p>
                    <a:p>
                      <a:pPr marL="11113" lvl="2" indent="-11113" algn="l">
                        <a:buClr>
                          <a:srgbClr val="CC0099"/>
                        </a:buClr>
                        <a:buNone/>
                      </a:pPr>
                      <a:r>
                        <a:rPr lang="fr-FR" sz="1600" b="0" dirty="0" smtClean="0">
                          <a:solidFill>
                            <a:srgbClr val="000000"/>
                          </a:solidFill>
                        </a:rPr>
                        <a:t>	-   Y-a-t-il une énergie lorsque le glaçon est immobile ?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1113" marR="0" lvl="2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99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 smtClean="0">
                          <a:solidFill>
                            <a:srgbClr val="000000"/>
                          </a:solidFill>
                        </a:rPr>
                        <a:t>- Montrer des images/vidéos de différentes situations et demander de classer les énergies en jeu (cinétique/potentielle,</a:t>
                      </a:r>
                      <a:r>
                        <a:rPr lang="fr-FR" sz="1600" b="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fr-FR" sz="1600" b="0" dirty="0" smtClean="0">
                          <a:solidFill>
                            <a:srgbClr val="000000"/>
                          </a:solidFill>
                        </a:rPr>
                        <a:t>microscopique/macroscopique).</a:t>
                      </a:r>
                    </a:p>
                    <a:p>
                      <a:pPr marL="11113" lvl="2" indent="-11113" algn="l">
                        <a:buClr>
                          <a:srgbClr val="CC0099"/>
                        </a:buClr>
                        <a:buNone/>
                      </a:pPr>
                      <a:endParaRPr lang="fr-FR" sz="1600" b="0" dirty="0" smtClean="0">
                        <a:solidFill>
                          <a:srgbClr val="000000"/>
                        </a:solidFill>
                      </a:endParaRPr>
                    </a:p>
                    <a:p>
                      <a:pPr marL="11113" marR="0" lvl="2" indent="-11113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CC0099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 smtClean="0">
                          <a:solidFill>
                            <a:srgbClr val="000000"/>
                          </a:solidFill>
                        </a:rPr>
                        <a:t>- Amener les élèves à la notion d’énergie interne.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35</a:t>
            </a:fld>
            <a:endParaRPr lang="fr-BE" dirty="0"/>
          </a:p>
        </p:txBody>
      </p:sp>
      <p:sp>
        <p:nvSpPr>
          <p:cNvPr id="7" name="ZoneTexte 6"/>
          <p:cNvSpPr txBox="1"/>
          <p:nvPr/>
        </p:nvSpPr>
        <p:spPr>
          <a:xfrm>
            <a:off x="539552" y="1594529"/>
            <a:ext cx="748883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fr-FR" sz="2400" b="1" dirty="0" smtClean="0">
                <a:solidFill>
                  <a:srgbClr val="226664"/>
                </a:solidFill>
              </a:rPr>
              <a:t>Mon parcours</a:t>
            </a:r>
          </a:p>
          <a:p>
            <a:pPr marL="857250" lvl="1" indent="-40005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</a:rPr>
              <a:t>Scolaire et professionnel</a:t>
            </a:r>
          </a:p>
          <a:p>
            <a:pPr marL="857250" lvl="1" indent="-40005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</a:rPr>
              <a:t>Activités diverses : mise en perspective didactique</a:t>
            </a:r>
          </a:p>
          <a:p>
            <a:pPr marL="400050" indent="-400050"/>
            <a:endParaRPr lang="fr-FR" sz="2400" b="1" dirty="0" smtClean="0">
              <a:solidFill>
                <a:srgbClr val="226664"/>
              </a:solidFill>
            </a:endParaRPr>
          </a:p>
          <a:p>
            <a:pPr marL="514350" indent="-514350">
              <a:buFont typeface="+mj-lt"/>
              <a:buAutoNum type="romanUcPeriod" startAt="2"/>
            </a:pPr>
            <a:r>
              <a:rPr lang="fr-FR" sz="2400" b="1" dirty="0" smtClean="0">
                <a:solidFill>
                  <a:srgbClr val="226664"/>
                </a:solidFill>
              </a:rPr>
              <a:t>Mes travaux de recherche</a:t>
            </a:r>
          </a:p>
          <a:p>
            <a:pPr marL="857250" lvl="1" indent="-40005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</a:rPr>
              <a:t>Présentation</a:t>
            </a:r>
          </a:p>
          <a:p>
            <a:pPr marL="857250" lvl="1" indent="-40005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</a:rPr>
              <a:t>Mise en perspective didactique</a:t>
            </a:r>
          </a:p>
          <a:p>
            <a:pPr marL="400050" indent="-400050">
              <a:buFont typeface="+mj-lt"/>
              <a:buAutoNum type="romanUcPeriod" startAt="2"/>
            </a:pPr>
            <a:endParaRPr lang="fr-FR" sz="2400" b="1" dirty="0" smtClean="0">
              <a:solidFill>
                <a:srgbClr val="226664"/>
              </a:solidFill>
            </a:endParaRPr>
          </a:p>
          <a:p>
            <a:pPr marL="514350" indent="-514350">
              <a:buFont typeface="+mj-lt"/>
              <a:buAutoNum type="romanUcPeriod" startAt="3"/>
            </a:pPr>
            <a:r>
              <a:rPr lang="fr-FR" sz="2400" b="1" dirty="0" smtClean="0">
                <a:solidFill>
                  <a:srgbClr val="226664"/>
                </a:solidFill>
              </a:rPr>
              <a:t> Ma mission doctorale</a:t>
            </a:r>
          </a:p>
          <a:p>
            <a:pPr marL="857250" lvl="1" indent="-40005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</a:rPr>
              <a:t>Présentation</a:t>
            </a:r>
          </a:p>
          <a:p>
            <a:pPr marL="857250" lvl="1" indent="-40005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0000"/>
                </a:solidFill>
              </a:rPr>
              <a:t>Mise en perspective didactique</a:t>
            </a:r>
          </a:p>
          <a:p>
            <a:pPr marL="857250" lvl="1" indent="-400050"/>
            <a:endParaRPr lang="fr-FR" sz="2400" b="1" dirty="0" smtClean="0">
              <a:solidFill>
                <a:srgbClr val="226664"/>
              </a:solidFill>
            </a:endParaRPr>
          </a:p>
          <a:p>
            <a:pPr marL="400050" indent="-400050">
              <a:buFont typeface="+mj-lt"/>
              <a:buAutoNum type="romanUcPeriod" startAt="3"/>
            </a:pPr>
            <a:endParaRPr lang="fr-FR" sz="2400" b="1" dirty="0" smtClean="0">
              <a:solidFill>
                <a:srgbClr val="226664"/>
              </a:solidFill>
            </a:endParaRPr>
          </a:p>
          <a:p>
            <a:pPr marL="914400" lvl="1" indent="-457200"/>
            <a:endParaRPr lang="fr-FR" sz="2400" b="1" dirty="0" smtClean="0">
              <a:solidFill>
                <a:srgbClr val="226664"/>
              </a:solidFill>
            </a:endParaRPr>
          </a:p>
          <a:p>
            <a:pPr marL="914400" lvl="1" indent="-457200"/>
            <a:endParaRPr lang="fr-FR" sz="2400" b="1" dirty="0" smtClean="0">
              <a:solidFill>
                <a:srgbClr val="226664"/>
              </a:solidFill>
            </a:endParaRPr>
          </a:p>
          <a:p>
            <a:pPr marL="857250" lvl="1" indent="-400050">
              <a:buFont typeface="+mj-lt"/>
              <a:buAutoNum type="romanUcPeriod"/>
            </a:pP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Activités diverses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Clr>
                <a:srgbClr val="226664"/>
              </a:buClr>
              <a:buSzPct val="100000"/>
              <a:buFont typeface="Arial" pitchFamily="34" charset="0"/>
              <a:buChar char="•"/>
            </a:pPr>
            <a:r>
              <a:rPr lang="fr-FR" dirty="0" smtClean="0"/>
              <a:t>Projet de vulgarisation scientifique (L3)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36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fr-BE" dirty="0" smtClean="0"/>
              <a:t>Mon parcours</a:t>
            </a:r>
            <a:endParaRPr lang="fr-B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48064" y="2564905"/>
            <a:ext cx="3456384" cy="2261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0113" y="2276872"/>
            <a:ext cx="3669881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9632" y="4243889"/>
            <a:ext cx="3456384" cy="2362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Activités diverses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Clr>
                <a:srgbClr val="226664"/>
              </a:buClr>
              <a:buSzPct val="100000"/>
              <a:buFont typeface="Arial" pitchFamily="34" charset="0"/>
              <a:buChar char="•"/>
            </a:pPr>
            <a:r>
              <a:rPr lang="fr-FR" dirty="0" smtClean="0"/>
              <a:t>Participation au french </a:t>
            </a:r>
            <a:r>
              <a:rPr lang="fr-FR" dirty="0" err="1" smtClean="0"/>
              <a:t>physicists</a:t>
            </a:r>
            <a:r>
              <a:rPr lang="fr-FR" dirty="0" smtClean="0"/>
              <a:t>’ </a:t>
            </a:r>
            <a:r>
              <a:rPr lang="fr-FR" dirty="0" err="1" smtClean="0"/>
              <a:t>tournament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37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fr-BE" dirty="0" smtClean="0"/>
              <a:t>Mon parcours</a:t>
            </a:r>
            <a:endParaRPr lang="fr-BE" dirty="0"/>
          </a:p>
        </p:txBody>
      </p:sp>
      <p:pic>
        <p:nvPicPr>
          <p:cNvPr id="2050" name="Picture 2" descr="D:\Lydia's photos\FPT\LOGO_FIN_COMP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4365106"/>
            <a:ext cx="2232248" cy="2199031"/>
          </a:xfrm>
          <a:prstGeom prst="rect">
            <a:avLst/>
          </a:prstGeom>
          <a:noFill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2420888"/>
            <a:ext cx="2898322" cy="3864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3" y="2467722"/>
            <a:ext cx="5221183" cy="182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Réinvestissementent en tant qu’enseignante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859216" cy="4873752"/>
          </a:xfrm>
        </p:spPr>
        <p:txBody>
          <a:bodyPr>
            <a:normAutofit/>
          </a:bodyPr>
          <a:lstStyle/>
          <a:p>
            <a:pPr>
              <a:buClr>
                <a:srgbClr val="226664"/>
              </a:buClr>
              <a:buSzPct val="100000"/>
              <a:buFont typeface="Arial" pitchFamily="34" charset="0"/>
              <a:buChar char="•"/>
            </a:pPr>
            <a:endParaRPr lang="fr-FR" dirty="0" smtClean="0"/>
          </a:p>
          <a:p>
            <a:pPr>
              <a:buClr>
                <a:srgbClr val="226664"/>
              </a:buClr>
              <a:buSzPct val="100000"/>
              <a:buFont typeface="Arial" pitchFamily="34" charset="0"/>
              <a:buChar char="•"/>
            </a:pPr>
            <a:r>
              <a:rPr lang="fr-FR" dirty="0" smtClean="0"/>
              <a:t>Mise en œuvre de méthodes pédagogiques innovantes</a:t>
            </a:r>
          </a:p>
          <a:p>
            <a:pPr lvl="1">
              <a:buClr>
                <a:srgbClr val="000000"/>
              </a:buClr>
              <a:buFont typeface="Symbol" pitchFamily="18" charset="2"/>
              <a:buChar char=""/>
            </a:pPr>
            <a:r>
              <a:rPr lang="fr-FR" dirty="0" smtClean="0">
                <a:solidFill>
                  <a:srgbClr val="000000"/>
                </a:solidFill>
              </a:rPr>
              <a:t>Utilisation de nouveaux outils </a:t>
            </a:r>
          </a:p>
          <a:p>
            <a:pPr lvl="1">
              <a:buClr>
                <a:srgbClr val="000000"/>
              </a:buClr>
              <a:buFont typeface="Symbol" pitchFamily="18" charset="2"/>
              <a:buChar char=""/>
            </a:pPr>
            <a:r>
              <a:rPr lang="fr-FR" dirty="0" smtClean="0">
                <a:solidFill>
                  <a:srgbClr val="000000"/>
                </a:solidFill>
              </a:rPr>
              <a:t>Apprentissage à travers des projets de groupe originaux</a:t>
            </a:r>
          </a:p>
          <a:p>
            <a:pPr>
              <a:buClr>
                <a:srgbClr val="226664"/>
              </a:buClr>
              <a:buSzPct val="100000"/>
            </a:pPr>
            <a:endParaRPr lang="fr-FR" dirty="0" smtClean="0"/>
          </a:p>
          <a:p>
            <a:pPr>
              <a:buClr>
                <a:srgbClr val="226664"/>
              </a:buClr>
              <a:buSzPct val="100000"/>
              <a:buFont typeface="Arial" pitchFamily="34" charset="0"/>
              <a:buChar char="•"/>
            </a:pPr>
            <a:r>
              <a:rPr lang="fr-FR" dirty="0" smtClean="0"/>
              <a:t>Tournois intra/inter établissements/Olympiades de Physique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38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fr-BE" dirty="0" smtClean="0"/>
              <a:t>Mon parcours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Réinvestissementent en tant qu’enseignante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23528" y="1600200"/>
            <a:ext cx="8424936" cy="4873752"/>
          </a:xfrm>
        </p:spPr>
        <p:txBody>
          <a:bodyPr>
            <a:normAutofit/>
          </a:bodyPr>
          <a:lstStyle/>
          <a:p>
            <a:pPr marL="355600" indent="-355600">
              <a:buClr>
                <a:srgbClr val="226664"/>
              </a:buClr>
              <a:buSzPct val="100000"/>
              <a:buFont typeface="Arial" pitchFamily="34" charset="0"/>
              <a:buChar char="•"/>
            </a:pPr>
            <a:r>
              <a:rPr lang="fr-FR" sz="2000" dirty="0" smtClean="0"/>
              <a:t>Exemple d’activité : premier principe de la thermodynamique</a:t>
            </a:r>
          </a:p>
          <a:p>
            <a:pPr marL="355600" indent="-355600">
              <a:buClr>
                <a:srgbClr val="226664"/>
              </a:buClr>
              <a:buSzPct val="100000"/>
            </a:pPr>
            <a:endParaRPr lang="fr-FR" sz="2000" dirty="0" smtClean="0"/>
          </a:p>
          <a:p>
            <a:pPr marL="627063" lvl="1" indent="-355600">
              <a:buClr>
                <a:srgbClr val="CC0099"/>
              </a:buClr>
              <a:buFont typeface="Wingdings" pitchFamily="2" charset="2"/>
              <a:buChar char="w"/>
            </a:pPr>
            <a:r>
              <a:rPr lang="fr-FR" sz="1700" b="1" dirty="0" smtClean="0">
                <a:solidFill>
                  <a:srgbClr val="CC0099"/>
                </a:solidFill>
              </a:rPr>
              <a:t>Niveau : </a:t>
            </a:r>
            <a:r>
              <a:rPr lang="fr-FR" sz="1700" dirty="0" err="1" smtClean="0">
                <a:solidFill>
                  <a:srgbClr val="000000"/>
                </a:solidFill>
              </a:rPr>
              <a:t>Tle</a:t>
            </a:r>
            <a:r>
              <a:rPr lang="fr-FR" sz="1700" dirty="0" smtClean="0">
                <a:solidFill>
                  <a:srgbClr val="000000"/>
                </a:solidFill>
              </a:rPr>
              <a:t> générale – Spécialité de physique-chimie</a:t>
            </a:r>
          </a:p>
          <a:p>
            <a:pPr marL="627063" lvl="1" indent="-355600">
              <a:buClr>
                <a:srgbClr val="CC0099"/>
              </a:buClr>
              <a:buNone/>
            </a:pPr>
            <a:endParaRPr lang="fr-FR" sz="1700" dirty="0" smtClean="0">
              <a:solidFill>
                <a:srgbClr val="000000"/>
              </a:solidFill>
            </a:endParaRPr>
          </a:p>
          <a:p>
            <a:pPr marL="627063" lvl="1" indent="-355600">
              <a:buClr>
                <a:srgbClr val="CC0099"/>
              </a:buClr>
              <a:buFont typeface="Wingdings" pitchFamily="2" charset="2"/>
              <a:buChar char="w"/>
            </a:pPr>
            <a:r>
              <a:rPr lang="fr-FR" sz="1700" b="1" dirty="0" smtClean="0">
                <a:solidFill>
                  <a:srgbClr val="CC0099"/>
                </a:solidFill>
              </a:rPr>
              <a:t>Chapitre :</a:t>
            </a:r>
            <a:r>
              <a:rPr lang="fr-FR" sz="1700" dirty="0" smtClean="0">
                <a:solidFill>
                  <a:srgbClr val="000000"/>
                </a:solidFill>
              </a:rPr>
              <a:t> L’énergie : conversions et transferts</a:t>
            </a:r>
          </a:p>
          <a:p>
            <a:pPr marL="627063" lvl="1" indent="-355600">
              <a:buClr>
                <a:srgbClr val="CC0099"/>
              </a:buClr>
              <a:buNone/>
            </a:pPr>
            <a:endParaRPr lang="fr-FR" sz="1700" dirty="0" smtClean="0">
              <a:solidFill>
                <a:srgbClr val="000000"/>
              </a:solidFill>
            </a:endParaRPr>
          </a:p>
          <a:p>
            <a:pPr marL="627063" lvl="1" indent="-355600">
              <a:buClr>
                <a:srgbClr val="CC0099"/>
              </a:buClr>
              <a:buFont typeface="Wingdings" pitchFamily="2" charset="2"/>
              <a:buChar char="w"/>
            </a:pPr>
            <a:r>
              <a:rPr lang="fr-FR" sz="1700" b="1" dirty="0" smtClean="0">
                <a:solidFill>
                  <a:srgbClr val="CC0099"/>
                </a:solidFill>
              </a:rPr>
              <a:t>Partie : </a:t>
            </a:r>
            <a:r>
              <a:rPr lang="fr-FR" sz="1700" dirty="0" smtClean="0">
                <a:solidFill>
                  <a:srgbClr val="000000"/>
                </a:solidFill>
              </a:rPr>
              <a:t>Effectuer des bilans d’énergie sur un système : le premier principe de la thermodynamique</a:t>
            </a:r>
          </a:p>
          <a:p>
            <a:pPr marL="627063" lvl="1" indent="-355600">
              <a:buClr>
                <a:srgbClr val="CC0099"/>
              </a:buClr>
              <a:buNone/>
            </a:pPr>
            <a:endParaRPr lang="fr-FR" sz="1700" dirty="0" smtClean="0">
              <a:solidFill>
                <a:srgbClr val="000000"/>
              </a:solidFill>
            </a:endParaRPr>
          </a:p>
          <a:p>
            <a:pPr marL="627063" lvl="1" indent="-355600">
              <a:buClr>
                <a:srgbClr val="CC0099"/>
              </a:buClr>
              <a:buFont typeface="Wingdings" pitchFamily="2" charset="2"/>
              <a:buChar char="w"/>
            </a:pPr>
            <a:r>
              <a:rPr lang="fr-FR" sz="1700" b="1" dirty="0" smtClean="0">
                <a:solidFill>
                  <a:srgbClr val="CC0099"/>
                </a:solidFill>
              </a:rPr>
              <a:t>Format :</a:t>
            </a:r>
            <a:r>
              <a:rPr lang="fr-FR" sz="1700" dirty="0" smtClean="0">
                <a:solidFill>
                  <a:srgbClr val="000000"/>
                </a:solidFill>
              </a:rPr>
              <a:t> Activité interactive en groupe en amont du cours sur le premier principe.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39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dirty="0" smtClean="0"/>
              <a:t>Mise en perspective didactique de mes travaux de recherche</a:t>
            </a:r>
            <a:endParaRPr lang="fr-BE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Mon parcours scolaire et professionnel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marL="400050" indent="-400050">
              <a:buFont typeface="+mj-lt"/>
              <a:buAutoNum type="romanUcPeriod"/>
            </a:pPr>
            <a:r>
              <a:rPr lang="fr-BE" dirty="0" smtClean="0"/>
              <a:t>Mon parcours</a:t>
            </a:r>
            <a:endParaRPr lang="fr-BE" dirty="0"/>
          </a:p>
        </p:txBody>
      </p:sp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683568" y="1772816"/>
          <a:ext cx="7272808" cy="44869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872208"/>
                <a:gridCol w="5400600"/>
              </a:tblGrid>
              <a:tr h="612068">
                <a:tc>
                  <a:txBody>
                    <a:bodyPr/>
                    <a:lstStyle/>
                    <a:p>
                      <a:pPr algn="l"/>
                      <a:r>
                        <a:rPr lang="fr-FR" sz="1900" dirty="0" smtClean="0">
                          <a:solidFill>
                            <a:schemeClr val="accent1"/>
                          </a:solidFill>
                        </a:rPr>
                        <a:t>2013 – 2015</a:t>
                      </a:r>
                      <a:endParaRPr lang="fr-FR" sz="19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900" b="0" dirty="0" smtClean="0">
                          <a:solidFill>
                            <a:srgbClr val="000000"/>
                          </a:solidFill>
                        </a:rPr>
                        <a:t>CPGE</a:t>
                      </a:r>
                      <a:r>
                        <a:rPr lang="fr-FR" sz="1900" b="0" baseline="0" dirty="0" smtClean="0">
                          <a:solidFill>
                            <a:srgbClr val="000000"/>
                          </a:solidFill>
                        </a:rPr>
                        <a:t> (MPSI/MP*) au lycée Chaptal (Paris)</a:t>
                      </a:r>
                      <a:endParaRPr lang="fr-FR" sz="19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12068">
                <a:tc>
                  <a:txBody>
                    <a:bodyPr/>
                    <a:lstStyle/>
                    <a:p>
                      <a:pPr algn="l"/>
                      <a:r>
                        <a:rPr lang="fr-FR" sz="1900" b="1" dirty="0" smtClean="0">
                          <a:solidFill>
                            <a:schemeClr val="accent1"/>
                          </a:solidFill>
                        </a:rPr>
                        <a:t>2015 – 2017</a:t>
                      </a:r>
                      <a:endParaRPr lang="fr-FR" sz="19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900" b="0" dirty="0" smtClean="0">
                          <a:solidFill>
                            <a:srgbClr val="000000"/>
                          </a:solidFill>
                        </a:rPr>
                        <a:t>L3/M1 Magistère de physique fondamentale d’Orsay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254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48072">
                <a:tc>
                  <a:txBody>
                    <a:bodyPr/>
                    <a:lstStyle/>
                    <a:p>
                      <a:pPr algn="l"/>
                      <a:r>
                        <a:rPr lang="fr-FR" sz="1900" b="1" dirty="0" smtClean="0">
                          <a:solidFill>
                            <a:schemeClr val="accent1"/>
                          </a:solidFill>
                        </a:rPr>
                        <a:t>2017 – 2018</a:t>
                      </a:r>
                      <a:endParaRPr lang="fr-FR" sz="19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900" b="0" dirty="0" smtClean="0">
                          <a:solidFill>
                            <a:srgbClr val="000000"/>
                          </a:solidFill>
                        </a:rPr>
                        <a:t>M2 ICFP  – Parcours Physique Quantique à l’ENS (Paris)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68152">
                <a:tc>
                  <a:txBody>
                    <a:bodyPr/>
                    <a:lstStyle/>
                    <a:p>
                      <a:pPr algn="l"/>
                      <a:r>
                        <a:rPr lang="fr-FR" sz="1900" b="1" dirty="0" smtClean="0">
                          <a:solidFill>
                            <a:schemeClr val="accent1"/>
                          </a:solidFill>
                        </a:rPr>
                        <a:t>2018 – 2021</a:t>
                      </a:r>
                      <a:endParaRPr lang="fr-FR" sz="19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FontTx/>
                        <a:buChar char="-"/>
                      </a:pPr>
                      <a:r>
                        <a:rPr lang="fr-FR" sz="1900" b="0" dirty="0" smtClean="0">
                          <a:solidFill>
                            <a:srgbClr val="000000"/>
                          </a:solidFill>
                        </a:rPr>
                        <a:t> Thèse en physique statistique</a:t>
                      </a:r>
                      <a:r>
                        <a:rPr lang="fr-FR" sz="1900" b="0" baseline="0" dirty="0" smtClean="0">
                          <a:solidFill>
                            <a:srgbClr val="000000"/>
                          </a:solidFill>
                        </a:rPr>
                        <a:t> à </a:t>
                      </a:r>
                      <a:r>
                        <a:rPr lang="fr-FR" sz="1900" b="0" baseline="0" dirty="0" err="1" smtClean="0">
                          <a:solidFill>
                            <a:srgbClr val="000000"/>
                          </a:solidFill>
                        </a:rPr>
                        <a:t>IJCLab</a:t>
                      </a:r>
                      <a:r>
                        <a:rPr lang="fr-FR" sz="1900" b="0" baseline="0" dirty="0" smtClean="0">
                          <a:solidFill>
                            <a:srgbClr val="000000"/>
                          </a:solidFill>
                        </a:rPr>
                        <a:t> (Orsay)</a:t>
                      </a:r>
                      <a:r>
                        <a:rPr lang="fr-FR" sz="1900" b="0" dirty="0" smtClean="0">
                          <a:solidFill>
                            <a:srgbClr val="000000"/>
                          </a:solidFill>
                        </a:rPr>
                        <a:t> sous la direction de Gatien Verley et Raphaël Chétrite</a:t>
                      </a:r>
                    </a:p>
                    <a:p>
                      <a:pPr algn="l">
                        <a:buFontTx/>
                        <a:buChar char="-"/>
                      </a:pPr>
                      <a:endParaRPr lang="fr-FR" sz="300" b="0" dirty="0" smtClean="0">
                        <a:solidFill>
                          <a:srgbClr val="000000"/>
                        </a:solidFill>
                      </a:endParaRPr>
                    </a:p>
                    <a:p>
                      <a:pPr algn="l"/>
                      <a:r>
                        <a:rPr lang="fr-FR" sz="1900" b="0" dirty="0" smtClean="0">
                          <a:solidFill>
                            <a:srgbClr val="000000"/>
                          </a:solidFill>
                        </a:rPr>
                        <a:t>- Mission doctorale</a:t>
                      </a:r>
                      <a:r>
                        <a:rPr lang="fr-FR" sz="1900" b="0" baseline="0" dirty="0" smtClean="0">
                          <a:solidFill>
                            <a:srgbClr val="000000"/>
                          </a:solidFill>
                        </a:rPr>
                        <a:t> de médiation scientifique à la MISS (Orsay)</a:t>
                      </a:r>
                      <a:endParaRPr lang="fr-FR" sz="1900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12068">
                <a:tc>
                  <a:txBody>
                    <a:bodyPr/>
                    <a:lstStyle/>
                    <a:p>
                      <a:pPr algn="l"/>
                      <a:r>
                        <a:rPr lang="fr-FR" sz="1900" b="1" dirty="0" err="1" smtClean="0">
                          <a:solidFill>
                            <a:schemeClr val="accent1"/>
                          </a:solidFill>
                        </a:rPr>
                        <a:t>Fév</a:t>
                      </a:r>
                      <a:r>
                        <a:rPr lang="fr-FR" sz="1900" b="1" dirty="0" smtClean="0">
                          <a:solidFill>
                            <a:schemeClr val="accent1"/>
                          </a:solidFill>
                        </a:rPr>
                        <a:t> - Mai</a:t>
                      </a:r>
                      <a:r>
                        <a:rPr lang="fr-FR" sz="1900" b="1" baseline="0" dirty="0" smtClean="0">
                          <a:solidFill>
                            <a:schemeClr val="accent1"/>
                          </a:solidFill>
                        </a:rPr>
                        <a:t> 2022</a:t>
                      </a:r>
                      <a:endParaRPr lang="fr-FR" sz="19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900" b="0" dirty="0" smtClean="0">
                          <a:solidFill>
                            <a:srgbClr val="000000"/>
                          </a:solidFill>
                        </a:rPr>
                        <a:t>Consultante scientifique à </a:t>
                      </a:r>
                      <a:r>
                        <a:rPr lang="fr-FR" sz="1900" b="0" dirty="0" err="1" smtClean="0">
                          <a:solidFill>
                            <a:srgbClr val="000000"/>
                          </a:solidFill>
                        </a:rPr>
                        <a:t>Auditex</a:t>
                      </a:r>
                      <a:r>
                        <a:rPr lang="fr-FR" sz="1900" b="0" baseline="0" dirty="0" smtClean="0">
                          <a:solidFill>
                            <a:srgbClr val="000000"/>
                          </a:solidFill>
                        </a:rPr>
                        <a:t> (Paris)</a:t>
                      </a:r>
                      <a:endParaRPr lang="fr-FR" sz="19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12068">
                <a:tc>
                  <a:txBody>
                    <a:bodyPr/>
                    <a:lstStyle/>
                    <a:p>
                      <a:pPr algn="l"/>
                      <a:r>
                        <a:rPr lang="fr-FR" sz="1900" b="1" dirty="0" smtClean="0">
                          <a:solidFill>
                            <a:schemeClr val="accent1"/>
                          </a:solidFill>
                        </a:rPr>
                        <a:t>2022 - 2023</a:t>
                      </a:r>
                      <a:endParaRPr lang="fr-FR" sz="1900" b="1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sz="1900" b="0" dirty="0" smtClean="0">
                          <a:solidFill>
                            <a:srgbClr val="000000"/>
                          </a:solidFill>
                        </a:rPr>
                        <a:t>Préparation </a:t>
                      </a:r>
                      <a:r>
                        <a:rPr lang="fr-FR" sz="1900" b="0" dirty="0" smtClean="0">
                          <a:solidFill>
                            <a:srgbClr val="000000"/>
                          </a:solidFill>
                        </a:rPr>
                        <a:t>de </a:t>
                      </a:r>
                      <a:r>
                        <a:rPr lang="fr-FR" sz="1900" b="0" dirty="0" smtClean="0">
                          <a:solidFill>
                            <a:srgbClr val="000000"/>
                          </a:solidFill>
                        </a:rPr>
                        <a:t>l’agrégation au centre de Montrouge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Réinvestissementent en tant qu’enseignante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dirty="0" smtClean="0"/>
              <a:t>Mise en perspective didactique de mes travaux de recherche</a:t>
            </a:r>
            <a:endParaRPr lang="fr-BE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539552" y="1628800"/>
            <a:ext cx="5960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smtClean="0">
                <a:solidFill>
                  <a:srgbClr val="226664"/>
                </a:solidFill>
              </a:rPr>
              <a:t>Activité 1 :</a:t>
            </a:r>
            <a:r>
              <a:rPr lang="fr-FR" sz="2000" b="1" dirty="0" smtClean="0">
                <a:solidFill>
                  <a:srgbClr val="226664"/>
                </a:solidFill>
              </a:rPr>
              <a:t>     Énergie: forme, conversion et transfert</a:t>
            </a:r>
            <a:endParaRPr lang="fr-FR" sz="2000" b="1" dirty="0">
              <a:solidFill>
                <a:srgbClr val="226664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11560" y="2276873"/>
            <a:ext cx="78488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b="1" dirty="0" smtClean="0">
                <a:solidFill>
                  <a:srgbClr val="000000"/>
                </a:solidFill>
              </a:rPr>
              <a:t>Jeu de questions/réponses. </a:t>
            </a:r>
            <a:r>
              <a:rPr lang="fr-FR" dirty="0" smtClean="0">
                <a:solidFill>
                  <a:srgbClr val="000000"/>
                </a:solidFill>
              </a:rPr>
              <a:t>Objectif : comprendre la différence entre les trois notions.</a:t>
            </a:r>
            <a:endParaRPr lang="fr-FR" sz="1600" dirty="0" smtClean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endParaRPr lang="fr-FR" sz="1600" dirty="0" smtClean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fr-FR" b="1" dirty="0" smtClean="0">
                <a:solidFill>
                  <a:srgbClr val="000000"/>
                </a:solidFill>
              </a:rPr>
              <a:t>Animation :</a:t>
            </a:r>
            <a:r>
              <a:rPr lang="fr-FR" sz="1600" b="1" dirty="0" smtClean="0">
                <a:solidFill>
                  <a:srgbClr val="000000"/>
                </a:solidFill>
              </a:rPr>
              <a:t> </a:t>
            </a:r>
            <a:r>
              <a:rPr lang="fr-FR" sz="1600" dirty="0" smtClean="0">
                <a:solidFill>
                  <a:srgbClr val="000000"/>
                </a:solidFill>
                <a:hlinkClick r:id="rId2"/>
              </a:rPr>
              <a:t>https://phet.colorado.edu/sims/html/energy-forms-and-changes/latest/energy-forms-and-changes_en.html</a:t>
            </a:r>
            <a:endParaRPr lang="fr-FR" sz="1600" dirty="0" smtClean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endParaRPr lang="fr-FR" sz="1600" dirty="0" smtClean="0">
              <a:solidFill>
                <a:srgbClr val="000000"/>
              </a:solidFill>
            </a:endParaRPr>
          </a:p>
          <a:p>
            <a:pPr marL="342900" indent="-342900"/>
            <a:r>
              <a:rPr lang="fr-FR" dirty="0" smtClean="0">
                <a:solidFill>
                  <a:srgbClr val="000000"/>
                </a:solidFill>
              </a:rPr>
              <a:t>- Identifier des formes d’énergie</a:t>
            </a:r>
          </a:p>
          <a:p>
            <a:pPr marL="342900" indent="-342900"/>
            <a:r>
              <a:rPr lang="fr-FR" dirty="0" smtClean="0">
                <a:solidFill>
                  <a:srgbClr val="000000"/>
                </a:solidFill>
              </a:rPr>
              <a:t>- Identifier des conversions d’énergie.</a:t>
            </a:r>
          </a:p>
          <a:p>
            <a:pPr marL="342900" indent="-342900"/>
            <a:r>
              <a:rPr lang="fr-FR" dirty="0" smtClean="0">
                <a:solidFill>
                  <a:srgbClr val="000000"/>
                </a:solidFill>
              </a:rPr>
              <a:t>- Identifier des transfert d’énergie.</a:t>
            </a:r>
          </a:p>
          <a:p>
            <a:pPr marL="342900" indent="-342900">
              <a:buFontTx/>
              <a:buChar char="-"/>
            </a:pPr>
            <a:endParaRPr lang="fr-FR" dirty="0" smtClean="0">
              <a:solidFill>
                <a:srgbClr val="000000"/>
              </a:solidFill>
            </a:endParaRPr>
          </a:p>
          <a:p>
            <a:pPr marL="342900" indent="-342900"/>
            <a:r>
              <a:rPr lang="fr-FR" b="1" dirty="0" smtClean="0">
                <a:solidFill>
                  <a:srgbClr val="000000"/>
                </a:solidFill>
              </a:rPr>
              <a:t>Transition : </a:t>
            </a:r>
            <a:r>
              <a:rPr lang="fr-FR" dirty="0" smtClean="0">
                <a:solidFill>
                  <a:srgbClr val="000000"/>
                </a:solidFill>
              </a:rPr>
              <a:t>deux modes de transfert d’énergie.</a:t>
            </a:r>
          </a:p>
        </p:txBody>
      </p:sp>
      <p:sp>
        <p:nvSpPr>
          <p:cNvPr id="9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129016" y="5734051"/>
            <a:ext cx="609600" cy="521208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40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Réinvestissementent en tant qu’enseignante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dirty="0" smtClean="0"/>
              <a:t>Mise en perspective didactique de mes travaux de recherche</a:t>
            </a:r>
            <a:endParaRPr lang="fr-BE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539552" y="1628800"/>
            <a:ext cx="6196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smtClean="0">
                <a:solidFill>
                  <a:srgbClr val="226664"/>
                </a:solidFill>
              </a:rPr>
              <a:t>Activité 2 :</a:t>
            </a:r>
            <a:r>
              <a:rPr lang="fr-FR" sz="2000" b="1" dirty="0" smtClean="0">
                <a:solidFill>
                  <a:srgbClr val="226664"/>
                </a:solidFill>
              </a:rPr>
              <a:t>     Transfert d’énergie : étude documentaire</a:t>
            </a:r>
            <a:endParaRPr lang="fr-FR" sz="2000" b="1" dirty="0">
              <a:solidFill>
                <a:srgbClr val="226664"/>
              </a:solidFill>
            </a:endParaRPr>
          </a:p>
        </p:txBody>
      </p:sp>
      <p:sp>
        <p:nvSpPr>
          <p:cNvPr id="6" name="Rectangle à coins arrondis 5"/>
          <p:cNvSpPr/>
          <p:nvPr/>
        </p:nvSpPr>
        <p:spPr>
          <a:xfrm>
            <a:off x="683568" y="2204864"/>
            <a:ext cx="2664296" cy="7920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b="1" dirty="0" smtClean="0">
                <a:solidFill>
                  <a:srgbClr val="000000"/>
                </a:solidFill>
              </a:rPr>
              <a:t>Doc 1 : </a:t>
            </a:r>
            <a:r>
              <a:rPr lang="fr-FR" dirty="0" smtClean="0">
                <a:solidFill>
                  <a:srgbClr val="000000"/>
                </a:solidFill>
              </a:rPr>
              <a:t>Définition du travail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683568" y="5877272"/>
            <a:ext cx="2664296" cy="79208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fr-FR" b="1" dirty="0" smtClean="0">
                <a:solidFill>
                  <a:srgbClr val="000000"/>
                </a:solidFill>
              </a:rPr>
              <a:t>Doc 3 : </a:t>
            </a:r>
            <a:r>
              <a:rPr lang="fr-FR" dirty="0" smtClean="0">
                <a:solidFill>
                  <a:srgbClr val="000000"/>
                </a:solidFill>
              </a:rPr>
              <a:t>Définition du transfert thermique</a:t>
            </a:r>
            <a:endParaRPr lang="fr-FR" dirty="0">
              <a:solidFill>
                <a:srgbClr val="000000"/>
              </a:solidFill>
            </a:endParaRPr>
          </a:p>
        </p:txBody>
      </p:sp>
      <p:grpSp>
        <p:nvGrpSpPr>
          <p:cNvPr id="3" name="Groupe 12"/>
          <p:cNvGrpSpPr/>
          <p:nvPr/>
        </p:nvGrpSpPr>
        <p:grpSpPr>
          <a:xfrm>
            <a:off x="4067944" y="2204864"/>
            <a:ext cx="3240360" cy="3312368"/>
            <a:chOff x="4427984" y="3423852"/>
            <a:chExt cx="3384376" cy="3075507"/>
          </a:xfrm>
        </p:grpSpPr>
        <p:sp>
          <p:nvSpPr>
            <p:cNvPr id="11" name="Rectangle à coins arrondis 10"/>
            <p:cNvSpPr/>
            <p:nvPr/>
          </p:nvSpPr>
          <p:spPr>
            <a:xfrm>
              <a:off x="4427984" y="3423852"/>
              <a:ext cx="3384376" cy="3075507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b="1" dirty="0" smtClean="0">
                  <a:solidFill>
                    <a:srgbClr val="000000"/>
                  </a:solidFill>
                </a:rPr>
                <a:t>Doc 4 : </a:t>
              </a:r>
              <a:r>
                <a:rPr lang="fr-FR" dirty="0" smtClean="0">
                  <a:solidFill>
                    <a:srgbClr val="000000"/>
                  </a:solidFill>
                </a:rPr>
                <a:t>Analogie hydraulique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pic>
          <p:nvPicPr>
            <p:cNvPr id="410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932040" y="3891864"/>
              <a:ext cx="2448272" cy="2577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" name="Groupe 14"/>
          <p:cNvGrpSpPr/>
          <p:nvPr/>
        </p:nvGrpSpPr>
        <p:grpSpPr>
          <a:xfrm>
            <a:off x="683568" y="3140968"/>
            <a:ext cx="2736304" cy="2586112"/>
            <a:chOff x="971600" y="4221088"/>
            <a:chExt cx="2736304" cy="2586112"/>
          </a:xfrm>
        </p:grpSpPr>
        <p:sp>
          <p:nvSpPr>
            <p:cNvPr id="10" name="Rectangle à coins arrondis 9"/>
            <p:cNvSpPr/>
            <p:nvPr/>
          </p:nvSpPr>
          <p:spPr>
            <a:xfrm>
              <a:off x="971600" y="4221088"/>
              <a:ext cx="2736304" cy="2586112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fr-FR" b="1" dirty="0" smtClean="0">
                  <a:solidFill>
                    <a:srgbClr val="000000"/>
                  </a:solidFill>
                </a:rPr>
                <a:t>Doc 2 : </a:t>
              </a:r>
              <a:r>
                <a:rPr lang="fr-FR" dirty="0" smtClean="0">
                  <a:solidFill>
                    <a:srgbClr val="000000"/>
                  </a:solidFill>
                </a:rPr>
                <a:t>Vidéo sur l’agitation thermique</a:t>
              </a:r>
            </a:p>
            <a:p>
              <a:pPr algn="ctr"/>
              <a:endParaRPr lang="fr-FR" sz="1000" dirty="0" smtClean="0">
                <a:solidFill>
                  <a:srgbClr val="000000"/>
                </a:solidFill>
              </a:endParaRPr>
            </a:p>
            <a:p>
              <a:pPr algn="ctr"/>
              <a:endParaRPr lang="fr-FR" sz="1000" dirty="0" smtClean="0">
                <a:solidFill>
                  <a:srgbClr val="000000"/>
                </a:solidFill>
              </a:endParaRPr>
            </a:p>
            <a:p>
              <a:pPr algn="ctr"/>
              <a:endParaRPr lang="fr-FR" sz="1000" dirty="0" smtClean="0">
                <a:solidFill>
                  <a:srgbClr val="000000"/>
                </a:solidFill>
              </a:endParaRPr>
            </a:p>
            <a:p>
              <a:pPr algn="ctr"/>
              <a:endParaRPr lang="fr-FR" sz="1000" dirty="0" smtClean="0">
                <a:solidFill>
                  <a:srgbClr val="000000"/>
                </a:solidFill>
              </a:endParaRPr>
            </a:p>
            <a:p>
              <a:pPr algn="ctr"/>
              <a:endParaRPr lang="fr-FR" sz="1000" dirty="0" smtClean="0">
                <a:solidFill>
                  <a:srgbClr val="000000"/>
                </a:solidFill>
              </a:endParaRPr>
            </a:p>
            <a:p>
              <a:pPr algn="ctr"/>
              <a:endParaRPr lang="fr-FR" sz="1000" dirty="0" smtClean="0">
                <a:solidFill>
                  <a:srgbClr val="000000"/>
                </a:solidFill>
              </a:endParaRPr>
            </a:p>
            <a:p>
              <a:pPr algn="ctr"/>
              <a:endParaRPr lang="fr-FR" sz="1000" dirty="0" smtClean="0">
                <a:solidFill>
                  <a:srgbClr val="000000"/>
                </a:solidFill>
              </a:endParaRPr>
            </a:p>
            <a:p>
              <a:pPr algn="ctr"/>
              <a:endParaRPr lang="fr-FR" sz="1000" dirty="0" smtClean="0">
                <a:solidFill>
                  <a:srgbClr val="000000"/>
                </a:solidFill>
              </a:endParaRPr>
            </a:p>
            <a:p>
              <a:pPr algn="ctr"/>
              <a:endParaRPr lang="fr-FR" sz="1000" dirty="0" smtClean="0">
                <a:solidFill>
                  <a:srgbClr val="000000"/>
                </a:solidFill>
              </a:endParaRPr>
            </a:p>
            <a:p>
              <a:pPr algn="ctr"/>
              <a:endParaRPr lang="fr-FR" sz="1000" dirty="0" smtClean="0">
                <a:solidFill>
                  <a:srgbClr val="000000"/>
                </a:solidFill>
              </a:endParaRPr>
            </a:p>
            <a:p>
              <a:pPr algn="ctr"/>
              <a:r>
                <a:rPr lang="fr-FR" sz="1000" dirty="0" smtClean="0">
                  <a:solidFill>
                    <a:srgbClr val="000000"/>
                  </a:solidFill>
                  <a:hlinkClick r:id="rId3"/>
                </a:rPr>
                <a:t>ttps://www.youtube.com/watch?v=R5t-oA796to</a:t>
              </a:r>
              <a:endParaRPr lang="fr-FR" sz="1000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4101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47664" y="5013176"/>
              <a:ext cx="1656184" cy="1422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6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129016" y="5734051"/>
            <a:ext cx="609600" cy="521208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41</a:t>
            </a:fld>
            <a:endParaRPr lang="fr-BE" dirty="0"/>
          </a:p>
        </p:txBody>
      </p:sp>
      <p:sp>
        <p:nvSpPr>
          <p:cNvPr id="19" name="ZoneTexte 18"/>
          <p:cNvSpPr txBox="1"/>
          <p:nvPr/>
        </p:nvSpPr>
        <p:spPr>
          <a:xfrm>
            <a:off x="4067944" y="5733256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</a:rPr>
              <a:t>- Donner des exemples de travail et de transfert thermique dans la vie de tous les jours.</a:t>
            </a:r>
            <a:endParaRPr lang="fr-FR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Réinvestissementent en tant qu’enseignante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7992888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dirty="0" smtClean="0"/>
              <a:t>Mise en perspective didactique de mes travaux de recherche</a:t>
            </a:r>
            <a:endParaRPr lang="fr-BE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539552" y="1628800"/>
            <a:ext cx="3400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u="sng" dirty="0" smtClean="0">
                <a:solidFill>
                  <a:srgbClr val="226664"/>
                </a:solidFill>
              </a:rPr>
              <a:t>Activité 3 :</a:t>
            </a:r>
            <a:r>
              <a:rPr lang="fr-FR" sz="2000" b="1" dirty="0" smtClean="0">
                <a:solidFill>
                  <a:srgbClr val="226664"/>
                </a:solidFill>
              </a:rPr>
              <a:t>     Énergie interne</a:t>
            </a:r>
            <a:endParaRPr lang="fr-FR" sz="2000" b="1" dirty="0">
              <a:solidFill>
                <a:srgbClr val="226664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39552" y="3861048"/>
            <a:ext cx="78488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b="1" dirty="0" smtClean="0">
                <a:solidFill>
                  <a:srgbClr val="000000"/>
                </a:solidFill>
              </a:rPr>
              <a:t>Temps de réflexion par groupe : </a:t>
            </a:r>
            <a:r>
              <a:rPr lang="fr-FR" dirty="0" smtClean="0">
                <a:solidFill>
                  <a:srgbClr val="000000"/>
                </a:solidFill>
              </a:rPr>
              <a:t>Y-a-t-il une énergie mise en jeu ?</a:t>
            </a:r>
          </a:p>
          <a:p>
            <a:pPr marL="342900" indent="-342900">
              <a:buAutoNum type="arabicPeriod"/>
            </a:pPr>
            <a:endParaRPr lang="fr-FR" dirty="0" smtClean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fr-FR" b="1" dirty="0" smtClean="0">
                <a:solidFill>
                  <a:srgbClr val="000000"/>
                </a:solidFill>
              </a:rPr>
              <a:t>Discussion/débat intergroupe : </a:t>
            </a:r>
          </a:p>
          <a:p>
            <a:pPr marL="800100" lvl="1" indent="-342900">
              <a:buFontTx/>
              <a:buChar char="-"/>
            </a:pPr>
            <a:r>
              <a:rPr lang="fr-FR" dirty="0" smtClean="0">
                <a:solidFill>
                  <a:srgbClr val="000000"/>
                </a:solidFill>
              </a:rPr>
              <a:t>Définir l’énergie interne. </a:t>
            </a:r>
          </a:p>
          <a:p>
            <a:pPr marL="800100" lvl="1" indent="-342900">
              <a:buFontTx/>
              <a:buChar char="-"/>
            </a:pPr>
            <a:r>
              <a:rPr lang="fr-FR" dirty="0" smtClean="0">
                <a:solidFill>
                  <a:srgbClr val="000000"/>
                </a:solidFill>
              </a:rPr>
              <a:t>Montrer des images/vidéos de différentes situations et demander de classer les énergies en jeu (cinétique/potentielle, microscopique/macroscopique).</a:t>
            </a:r>
            <a:endParaRPr lang="fr-FR" b="1" dirty="0" smtClean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endParaRPr lang="fr-FR" b="1" dirty="0" smtClean="0">
              <a:solidFill>
                <a:srgbClr val="000000"/>
              </a:solidFill>
            </a:endParaRPr>
          </a:p>
          <a:p>
            <a:pPr marL="342900" indent="-342900">
              <a:buAutoNum type="arabicPeriod"/>
            </a:pPr>
            <a:r>
              <a:rPr lang="fr-FR" b="1" dirty="0" smtClean="0">
                <a:solidFill>
                  <a:srgbClr val="000000"/>
                </a:solidFill>
              </a:rPr>
              <a:t>Restitution :</a:t>
            </a:r>
            <a:r>
              <a:rPr lang="fr-FR" dirty="0" smtClean="0">
                <a:solidFill>
                  <a:srgbClr val="000000"/>
                </a:solidFill>
              </a:rPr>
              <a:t> Document-réponse.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35896" y="2060848"/>
            <a:ext cx="1440160" cy="1644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MISS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67544" y="1556792"/>
            <a:ext cx="7859216" cy="4873752"/>
          </a:xfrm>
        </p:spPr>
        <p:txBody>
          <a:bodyPr>
            <a:normAutofit/>
          </a:bodyPr>
          <a:lstStyle/>
          <a:p>
            <a:pPr algn="ctr">
              <a:buClr>
                <a:srgbClr val="226664"/>
              </a:buClr>
              <a:buSzPct val="100000"/>
            </a:pPr>
            <a:r>
              <a:rPr lang="fr-FR" dirty="0" smtClean="0">
                <a:solidFill>
                  <a:schemeClr val="accent3"/>
                </a:solidFill>
              </a:rPr>
              <a:t>M</a:t>
            </a:r>
            <a:r>
              <a:rPr lang="fr-FR" b="0" dirty="0" smtClean="0"/>
              <a:t>aison d’</a:t>
            </a:r>
            <a:r>
              <a:rPr lang="fr-FR" dirty="0" smtClean="0">
                <a:solidFill>
                  <a:schemeClr val="accent3"/>
                </a:solidFill>
              </a:rPr>
              <a:t>I</a:t>
            </a:r>
            <a:r>
              <a:rPr lang="fr-FR" b="0" dirty="0" smtClean="0"/>
              <a:t>nitiation et de </a:t>
            </a:r>
            <a:r>
              <a:rPr lang="fr-FR" dirty="0" smtClean="0">
                <a:solidFill>
                  <a:schemeClr val="accent3"/>
                </a:solidFill>
              </a:rPr>
              <a:t>S</a:t>
            </a:r>
            <a:r>
              <a:rPr lang="fr-FR" b="0" dirty="0" smtClean="0"/>
              <a:t>ensibilisation aux </a:t>
            </a:r>
            <a:r>
              <a:rPr lang="fr-FR" dirty="0" smtClean="0">
                <a:solidFill>
                  <a:schemeClr val="accent3"/>
                </a:solidFill>
              </a:rPr>
              <a:t>S</a:t>
            </a:r>
            <a:r>
              <a:rPr lang="fr-FR" b="0" dirty="0" smtClean="0"/>
              <a:t>ciences</a:t>
            </a:r>
          </a:p>
          <a:p>
            <a:pPr>
              <a:buClr>
                <a:srgbClr val="226664"/>
              </a:buClr>
              <a:buSzPct val="100000"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43</a:t>
            </a:fld>
            <a:endParaRPr lang="fr-BE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5400600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3"/>
            </a:pPr>
            <a:r>
              <a:rPr lang="fr-FR" dirty="0" smtClean="0"/>
              <a:t>Présentation de ma mission doctorale</a:t>
            </a:r>
            <a:endParaRPr lang="fr-BE" dirty="0" smtClean="0"/>
          </a:p>
        </p:txBody>
      </p:sp>
      <p:pic>
        <p:nvPicPr>
          <p:cNvPr id="11266" name="Picture 2" descr="miss_00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7" y="2348880"/>
            <a:ext cx="2880321" cy="2020642"/>
          </a:xfrm>
          <a:prstGeom prst="rect">
            <a:avLst/>
          </a:prstGeom>
          <a:noFill/>
        </p:spPr>
      </p:pic>
      <p:pic>
        <p:nvPicPr>
          <p:cNvPr id="11272" name="Picture 8" descr="[© JMD 2017 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2348880"/>
            <a:ext cx="3039584" cy="2018474"/>
          </a:xfrm>
          <a:prstGeom prst="rect">
            <a:avLst/>
          </a:prstGeom>
          <a:noFill/>
        </p:spPr>
      </p:pic>
      <p:pic>
        <p:nvPicPr>
          <p:cNvPr id="11276" name="Picture 12" descr="http://hebergement.u-psud.fr/miss/miss_dir/wp-content/uploads/2016/05/P_20190201_103037bi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2586" y="4571372"/>
            <a:ext cx="3601742" cy="2025980"/>
          </a:xfrm>
          <a:prstGeom prst="rect">
            <a:avLst/>
          </a:prstGeom>
          <a:noFill/>
        </p:spPr>
      </p:pic>
      <p:pic>
        <p:nvPicPr>
          <p:cNvPr id="11280" name="Picture 16" descr="http://hebergement.u-psud.fr/miss/miss_dir/wp-content/uploads/2016/09/IMGP4886bi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576" y="4581127"/>
            <a:ext cx="3034045" cy="201514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"/>
          </p:nvPr>
        </p:nvSpPr>
        <p:spPr>
          <a:xfrm>
            <a:off x="1547664" y="2636912"/>
            <a:ext cx="6120680" cy="1499240"/>
          </a:xfrm>
        </p:spPr>
        <p:txBody>
          <a:bodyPr/>
          <a:lstStyle/>
          <a:p>
            <a:r>
              <a:rPr lang="fr-FR" dirty="0" smtClean="0"/>
              <a:t>II.  </a:t>
            </a:r>
          </a:p>
          <a:p>
            <a:r>
              <a:rPr lang="fr-FR" dirty="0" smtClean="0"/>
              <a:t>1.   Mes travaux de recherche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>
          <a:xfrm>
            <a:off x="8138864" y="5733257"/>
            <a:ext cx="609600" cy="520700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5</a:t>
            </a:fld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/>
          </a:bodyPr>
          <a:lstStyle/>
          <a:p>
            <a:pPr marL="571500" indent="-571500"/>
            <a:r>
              <a:rPr lang="fr-FR" dirty="0" smtClean="0"/>
              <a:t>Mon sujet de thèse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683568" y="1723600"/>
            <a:ext cx="7272808" cy="1417368"/>
          </a:xfrm>
        </p:spPr>
        <p:txBody>
          <a:bodyPr>
            <a:normAutofit/>
          </a:bodyPr>
          <a:lstStyle/>
          <a:p>
            <a:pPr algn="ctr"/>
            <a:r>
              <a:rPr lang="fr-FR" dirty="0" smtClean="0"/>
              <a:t>« De la rareté à la typicité : le parcours improbable</a:t>
            </a:r>
          </a:p>
          <a:p>
            <a:pPr algn="ctr"/>
            <a:r>
              <a:rPr lang="fr-FR" dirty="0" smtClean="0"/>
              <a:t>d’une grande déviation »</a:t>
            </a:r>
          </a:p>
          <a:p>
            <a:pPr algn="ctr"/>
            <a:endParaRPr lang="fr-FR" dirty="0" smtClean="0"/>
          </a:p>
          <a:p>
            <a:endParaRPr lang="fr-FR" b="0" dirty="0">
              <a:solidFill>
                <a:srgbClr val="00000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6</a:t>
            </a:fld>
            <a:endParaRPr lang="fr-BE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dirty="0" smtClean="0"/>
              <a:t>Présentation de mes travaux de recherche</a:t>
            </a:r>
            <a:endParaRPr lang="fr-BE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467544" y="2876743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dirty="0" smtClean="0">
                <a:solidFill>
                  <a:srgbClr val="000000"/>
                </a:solidFill>
              </a:rPr>
              <a:t>Superviseurs: 	</a:t>
            </a:r>
            <a:r>
              <a:rPr lang="fr-FR" b="1" dirty="0" smtClean="0">
                <a:solidFill>
                  <a:srgbClr val="000000"/>
                </a:solidFill>
              </a:rPr>
              <a:t>-</a:t>
            </a:r>
            <a:r>
              <a:rPr lang="fr-FR" dirty="0" smtClean="0">
                <a:solidFill>
                  <a:srgbClr val="000000"/>
                </a:solidFill>
              </a:rPr>
              <a:t> Gatien Verley (</a:t>
            </a:r>
            <a:r>
              <a:rPr lang="fr-FR" dirty="0" err="1" smtClean="0">
                <a:solidFill>
                  <a:srgbClr val="000000"/>
                </a:solidFill>
              </a:rPr>
              <a:t>IJCLab</a:t>
            </a:r>
            <a:r>
              <a:rPr lang="fr-FR" dirty="0" smtClean="0">
                <a:solidFill>
                  <a:srgbClr val="000000"/>
                </a:solidFill>
              </a:rPr>
              <a:t>)</a:t>
            </a:r>
          </a:p>
          <a:p>
            <a:pPr algn="just"/>
            <a:r>
              <a:rPr lang="fr-FR" dirty="0" smtClean="0">
                <a:solidFill>
                  <a:srgbClr val="000000"/>
                </a:solidFill>
              </a:rPr>
              <a:t>		</a:t>
            </a:r>
            <a:r>
              <a:rPr lang="fr-FR" b="1" dirty="0" smtClean="0">
                <a:solidFill>
                  <a:srgbClr val="000000"/>
                </a:solidFill>
              </a:rPr>
              <a:t>-</a:t>
            </a:r>
            <a:r>
              <a:rPr lang="fr-FR" dirty="0" smtClean="0">
                <a:solidFill>
                  <a:srgbClr val="000000"/>
                </a:solidFill>
              </a:rPr>
              <a:t> Raphaël Chétrite (Laboratoire J.A. Dieudonné, Nice)</a:t>
            </a:r>
          </a:p>
          <a:p>
            <a:pPr algn="just"/>
            <a:endParaRPr lang="fr-FR" dirty="0" smtClean="0">
              <a:solidFill>
                <a:srgbClr val="000000"/>
              </a:solidFill>
            </a:endParaRPr>
          </a:p>
          <a:p>
            <a:pPr algn="just"/>
            <a:r>
              <a:rPr lang="fr-FR" dirty="0" smtClean="0">
                <a:solidFill>
                  <a:srgbClr val="000000"/>
                </a:solidFill>
              </a:rPr>
              <a:t>Soutenue le 26 novembre 2021 à </a:t>
            </a:r>
            <a:r>
              <a:rPr lang="fr-FR" dirty="0" err="1" smtClean="0">
                <a:solidFill>
                  <a:srgbClr val="000000"/>
                </a:solidFill>
              </a:rPr>
              <a:t>IJCLab</a:t>
            </a:r>
            <a:r>
              <a:rPr lang="fr-FR" dirty="0" smtClean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84368" y="4"/>
            <a:ext cx="1296144" cy="64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75448" y="0"/>
            <a:ext cx="476672" cy="476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91738" y="0"/>
            <a:ext cx="768494" cy="494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32320" y="0"/>
            <a:ext cx="1080040" cy="476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7" name="Groupe 26"/>
          <p:cNvGrpSpPr/>
          <p:nvPr/>
        </p:nvGrpSpPr>
        <p:grpSpPr>
          <a:xfrm>
            <a:off x="179512" y="4221088"/>
            <a:ext cx="8280920" cy="1656184"/>
            <a:chOff x="179512" y="4221088"/>
            <a:chExt cx="8280920" cy="1656184"/>
          </a:xfrm>
        </p:grpSpPr>
        <p:cxnSp>
          <p:nvCxnSpPr>
            <p:cNvPr id="17" name="Connecteur droit avec flèche 16"/>
            <p:cNvCxnSpPr/>
            <p:nvPr/>
          </p:nvCxnSpPr>
          <p:spPr>
            <a:xfrm>
              <a:off x="3275856" y="5661248"/>
              <a:ext cx="2160240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Groupe 22"/>
            <p:cNvGrpSpPr/>
            <p:nvPr/>
          </p:nvGrpSpPr>
          <p:grpSpPr>
            <a:xfrm>
              <a:off x="179512" y="4602832"/>
              <a:ext cx="2520280" cy="1274440"/>
              <a:chOff x="179512" y="4602832"/>
              <a:chExt cx="2520280" cy="1274440"/>
            </a:xfrm>
          </p:grpSpPr>
          <p:sp>
            <p:nvSpPr>
              <p:cNvPr id="14" name="Sourire 13"/>
              <p:cNvSpPr/>
              <p:nvPr/>
            </p:nvSpPr>
            <p:spPr>
              <a:xfrm>
                <a:off x="2267744" y="5466928"/>
                <a:ext cx="432048" cy="410344"/>
              </a:xfrm>
              <a:prstGeom prst="smileyFace">
                <a:avLst>
                  <a:gd name="adj" fmla="val -4653"/>
                </a:avLst>
              </a:prstGeom>
              <a:solidFill>
                <a:schemeClr val="accent2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Bulle ronde 14"/>
              <p:cNvSpPr/>
              <p:nvPr/>
            </p:nvSpPr>
            <p:spPr>
              <a:xfrm flipH="1">
                <a:off x="323528" y="4602832"/>
                <a:ext cx="1656184" cy="864096"/>
              </a:xfrm>
              <a:prstGeom prst="wedgeEllipseCallout">
                <a:avLst>
                  <a:gd name="adj1" fmla="val -61577"/>
                  <a:gd name="adj2" fmla="val 60095"/>
                </a:avLst>
              </a:prstGeom>
              <a:ln w="19050">
                <a:solidFill>
                  <a:srgbClr val="00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ZoneTexte 17"/>
              <p:cNvSpPr txBox="1"/>
              <p:nvPr/>
            </p:nvSpPr>
            <p:spPr>
              <a:xfrm>
                <a:off x="179512" y="4797152"/>
                <a:ext cx="2016224" cy="523220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400" dirty="0" smtClean="0">
                    <a:solidFill>
                      <a:srgbClr val="000000"/>
                    </a:solidFill>
                  </a:rPr>
                  <a:t>Je suis une grande déviation (rare)</a:t>
                </a:r>
              </a:p>
            </p:txBody>
          </p:sp>
        </p:grpSp>
        <p:grpSp>
          <p:nvGrpSpPr>
            <p:cNvPr id="24" name="Groupe 23"/>
            <p:cNvGrpSpPr/>
            <p:nvPr/>
          </p:nvGrpSpPr>
          <p:grpSpPr>
            <a:xfrm>
              <a:off x="6012160" y="4581128"/>
              <a:ext cx="2304256" cy="1296144"/>
              <a:chOff x="6012160" y="4581128"/>
              <a:chExt cx="2304256" cy="1296144"/>
            </a:xfrm>
          </p:grpSpPr>
          <p:sp>
            <p:nvSpPr>
              <p:cNvPr id="19" name="Sourire 18"/>
              <p:cNvSpPr/>
              <p:nvPr/>
            </p:nvSpPr>
            <p:spPr>
              <a:xfrm>
                <a:off x="6012160" y="5466928"/>
                <a:ext cx="432048" cy="410344"/>
              </a:xfrm>
              <a:prstGeom prst="smileyFace">
                <a:avLst>
                  <a:gd name="adj" fmla="val 4653"/>
                </a:avLst>
              </a:prstGeom>
              <a:solidFill>
                <a:schemeClr val="accent2"/>
              </a:solidFill>
              <a:ln w="19050">
                <a:solidFill>
                  <a:srgbClr val="00000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Bulle ronde 19"/>
              <p:cNvSpPr/>
              <p:nvPr/>
            </p:nvSpPr>
            <p:spPr>
              <a:xfrm flipH="1">
                <a:off x="6660232" y="4581128"/>
                <a:ext cx="1656184" cy="864096"/>
              </a:xfrm>
              <a:prstGeom prst="wedgeEllipseCallout">
                <a:avLst>
                  <a:gd name="adj1" fmla="val 51913"/>
                  <a:gd name="adj2" fmla="val 59676"/>
                </a:avLst>
              </a:prstGeom>
              <a:ln w="19050">
                <a:solidFill>
                  <a:srgbClr val="000000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 sz="14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1" name="ZoneTexte 20"/>
              <p:cNvSpPr txBox="1"/>
              <p:nvPr/>
            </p:nvSpPr>
            <p:spPr>
              <a:xfrm>
                <a:off x="6732240" y="4670266"/>
                <a:ext cx="1512168" cy="73866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fr-FR" sz="1400" dirty="0" smtClean="0">
                    <a:solidFill>
                      <a:srgbClr val="000000"/>
                    </a:solidFill>
                  </a:rPr>
                  <a:t>Je suis devenue une valeur typique (probable)</a:t>
                </a:r>
              </a:p>
            </p:txBody>
          </p:sp>
        </p:grpSp>
        <p:cxnSp>
          <p:nvCxnSpPr>
            <p:cNvPr id="26" name="Connecteur droit 25"/>
            <p:cNvCxnSpPr/>
            <p:nvPr/>
          </p:nvCxnSpPr>
          <p:spPr>
            <a:xfrm>
              <a:off x="467544" y="4221088"/>
              <a:ext cx="799288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/>
          </a:bodyPr>
          <a:lstStyle/>
          <a:p>
            <a:pPr marL="571500" indent="-571500"/>
            <a:r>
              <a:rPr lang="fr-FR" dirty="0" smtClean="0"/>
              <a:t>Contexte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7</a:t>
            </a:fld>
            <a:endParaRPr lang="fr-BE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dirty="0" smtClean="0"/>
              <a:t>Présentation de mes travaux de recherche</a:t>
            </a:r>
            <a:endParaRPr lang="fr-BE" dirty="0" smtClean="0"/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748680"/>
          </a:xfrm>
        </p:spPr>
        <p:txBody>
          <a:bodyPr/>
          <a:lstStyle/>
          <a:p>
            <a:r>
              <a:rPr lang="fr-FR" dirty="0" smtClean="0"/>
              <a:t>En physique statistique d’équilibre:</a:t>
            </a:r>
            <a:endParaRPr lang="fr-FR" dirty="0"/>
          </a:p>
        </p:txBody>
      </p:sp>
      <p:grpSp>
        <p:nvGrpSpPr>
          <p:cNvPr id="40" name="Groupe 39"/>
          <p:cNvGrpSpPr/>
          <p:nvPr/>
        </p:nvGrpSpPr>
        <p:grpSpPr>
          <a:xfrm>
            <a:off x="2627784" y="3717032"/>
            <a:ext cx="2808312" cy="2592288"/>
            <a:chOff x="2267744" y="3645024"/>
            <a:chExt cx="2808312" cy="2592288"/>
          </a:xfrm>
        </p:grpSpPr>
        <p:cxnSp>
          <p:nvCxnSpPr>
            <p:cNvPr id="22" name="Connecteur droit avec flèche 21"/>
            <p:cNvCxnSpPr/>
            <p:nvPr/>
          </p:nvCxnSpPr>
          <p:spPr>
            <a:xfrm flipH="1">
              <a:off x="3707904" y="3645024"/>
              <a:ext cx="1896" cy="136815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sp>
          <p:nvSpPr>
            <p:cNvPr id="24" name="Rectangle à coins arrondis 23"/>
            <p:cNvSpPr/>
            <p:nvPr/>
          </p:nvSpPr>
          <p:spPr>
            <a:xfrm>
              <a:off x="2267744" y="5157192"/>
              <a:ext cx="2808312" cy="1080120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Notions généralisées dans le cadre de la physique statistique hors équilibre</a:t>
              </a:r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7" name="Groupe 66"/>
          <p:cNvGrpSpPr/>
          <p:nvPr/>
        </p:nvGrpSpPr>
        <p:grpSpPr>
          <a:xfrm>
            <a:off x="5436096" y="5195292"/>
            <a:ext cx="2592289" cy="1152128"/>
            <a:chOff x="5290022" y="5195292"/>
            <a:chExt cx="2666354" cy="1152128"/>
          </a:xfrm>
        </p:grpSpPr>
        <p:cxnSp>
          <p:nvCxnSpPr>
            <p:cNvPr id="26" name="Connecteur droit avec flèche 25"/>
            <p:cNvCxnSpPr>
              <a:endCxn id="19" idx="1"/>
            </p:cNvCxnSpPr>
            <p:nvPr/>
          </p:nvCxnSpPr>
          <p:spPr>
            <a:xfrm>
              <a:off x="5290022" y="5769260"/>
              <a:ext cx="578121" cy="209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sp>
          <p:nvSpPr>
            <p:cNvPr id="19" name="Rectangle à coins arrondis 18"/>
            <p:cNvSpPr/>
            <p:nvPr/>
          </p:nvSpPr>
          <p:spPr>
            <a:xfrm>
              <a:off x="5868144" y="5195292"/>
              <a:ext cx="2088232" cy="1152128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dirty="0" smtClean="0">
                  <a:solidFill>
                    <a:srgbClr val="000000"/>
                  </a:solidFill>
                </a:rPr>
                <a:t>Notion de contrainte (conditionnement)</a:t>
              </a:r>
              <a:endParaRPr lang="fr-FR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5" name="Groupe 24"/>
          <p:cNvGrpSpPr/>
          <p:nvPr/>
        </p:nvGrpSpPr>
        <p:grpSpPr>
          <a:xfrm>
            <a:off x="395536" y="2636912"/>
            <a:ext cx="7344816" cy="792088"/>
            <a:chOff x="395536" y="2636912"/>
            <a:chExt cx="7344816" cy="792088"/>
          </a:xfrm>
        </p:grpSpPr>
        <p:grpSp>
          <p:nvGrpSpPr>
            <p:cNvPr id="68" name="Groupe 67"/>
            <p:cNvGrpSpPr/>
            <p:nvPr/>
          </p:nvGrpSpPr>
          <p:grpSpPr>
            <a:xfrm>
              <a:off x="395536" y="2636912"/>
              <a:ext cx="7344816" cy="792088"/>
              <a:chOff x="395536" y="2636912"/>
              <a:chExt cx="7344816" cy="792088"/>
            </a:xfrm>
          </p:grpSpPr>
          <p:grpSp>
            <p:nvGrpSpPr>
              <p:cNvPr id="66" name="Groupe 65"/>
              <p:cNvGrpSpPr/>
              <p:nvPr/>
            </p:nvGrpSpPr>
            <p:grpSpPr>
              <a:xfrm>
                <a:off x="3275856" y="3032956"/>
                <a:ext cx="1656184" cy="324036"/>
                <a:chOff x="3491880" y="3104964"/>
                <a:chExt cx="1656184" cy="324036"/>
              </a:xfrm>
            </p:grpSpPr>
            <p:cxnSp>
              <p:nvCxnSpPr>
                <p:cNvPr id="16" name="Connecteur droit avec flèche 15"/>
                <p:cNvCxnSpPr>
                  <a:stCxn id="37" idx="3"/>
                  <a:endCxn id="49" idx="1"/>
                </p:cNvCxnSpPr>
                <p:nvPr/>
              </p:nvCxnSpPr>
              <p:spPr>
                <a:xfrm>
                  <a:off x="3491880" y="3104964"/>
                  <a:ext cx="1656184" cy="0"/>
                </a:xfrm>
                <a:prstGeom prst="straightConnector1">
                  <a:avLst/>
                </a:prstGeom>
                <a:ln>
                  <a:headEnd type="arrow"/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053" name="Picture 5" descr="C:\Users\LENOVO\Desktop\limN.png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877816" y="3257550"/>
                  <a:ext cx="838200" cy="17145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37" name="Rectangle à coins arrondis 36"/>
              <p:cNvSpPr/>
              <p:nvPr/>
            </p:nvSpPr>
            <p:spPr>
              <a:xfrm>
                <a:off x="395536" y="2636912"/>
                <a:ext cx="2880320" cy="792088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fr-FR" b="1" dirty="0" smtClean="0">
                    <a:solidFill>
                      <a:srgbClr val="000000"/>
                    </a:solidFill>
                  </a:rPr>
                  <a:t>Ensemble microcanonique</a:t>
                </a:r>
              </a:p>
              <a:p>
                <a:pPr algn="ctr"/>
                <a:endParaRPr lang="fr-FR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64" name="Groupe 63"/>
              <p:cNvGrpSpPr/>
              <p:nvPr/>
            </p:nvGrpSpPr>
            <p:grpSpPr>
              <a:xfrm>
                <a:off x="4932040" y="2636912"/>
                <a:ext cx="2808312" cy="792088"/>
                <a:chOff x="5148064" y="2708920"/>
                <a:chExt cx="2808312" cy="792088"/>
              </a:xfrm>
            </p:grpSpPr>
            <p:sp>
              <p:nvSpPr>
                <p:cNvPr id="49" name="Rectangle à coins arrondis 48"/>
                <p:cNvSpPr/>
                <p:nvPr/>
              </p:nvSpPr>
              <p:spPr>
                <a:xfrm>
                  <a:off x="5148064" y="2708920"/>
                  <a:ext cx="2808312" cy="792088"/>
                </a:xfrm>
                <a:prstGeom prst="round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fr-FR" b="1" dirty="0" smtClean="0">
                      <a:solidFill>
                        <a:srgbClr val="000000"/>
                      </a:solidFill>
                    </a:rPr>
                    <a:t>Ensemble canonique</a:t>
                  </a:r>
                </a:p>
                <a:p>
                  <a:pPr algn="ctr"/>
                  <a:endParaRPr lang="fr-FR" dirty="0">
                    <a:solidFill>
                      <a:srgbClr val="000000"/>
                    </a:solidFill>
                  </a:endParaRPr>
                </a:p>
              </p:txBody>
            </p:sp>
            <p:pic>
              <p:nvPicPr>
                <p:cNvPr id="1027" name="Picture 3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5580112" y="3177113"/>
                  <a:ext cx="1944216" cy="2345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</p:grpSp>
        </p:grpSp>
        <p:pic>
          <p:nvPicPr>
            <p:cNvPr id="51203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55576" y="3068960"/>
              <a:ext cx="2016224" cy="243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Thermodynamique stochastique : Motivation </a:t>
            </a:r>
            <a:endParaRPr lang="fr-FR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smtClean="0"/>
              <a:t>Présentation </a:t>
            </a:r>
            <a:r>
              <a:rPr lang="fr-FR" dirty="0" smtClean="0"/>
              <a:t>de mes travaux de recherche</a:t>
            </a:r>
            <a:endParaRPr lang="fr-BE" dirty="0" smtClean="0"/>
          </a:p>
        </p:txBody>
      </p:sp>
      <p:graphicFrame>
        <p:nvGraphicFramePr>
          <p:cNvPr id="10" name="Tableau 9"/>
          <p:cNvGraphicFramePr>
            <a:graphicFrameLocks noGrp="1"/>
          </p:cNvGraphicFramePr>
          <p:nvPr/>
        </p:nvGraphicFramePr>
        <p:xfrm>
          <a:off x="611560" y="1628800"/>
          <a:ext cx="7776864" cy="71722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816424"/>
                <a:gridCol w="3960440"/>
              </a:tblGrid>
              <a:tr h="717220">
                <a:tc>
                  <a:txBody>
                    <a:bodyPr/>
                    <a:lstStyle/>
                    <a:p>
                      <a:pPr algn="ctr"/>
                      <a:r>
                        <a:rPr lang="fr-FR" sz="1900" dirty="0" smtClean="0">
                          <a:solidFill>
                            <a:schemeClr val="accent5"/>
                          </a:solidFill>
                        </a:rPr>
                        <a:t>Physique statistique classique</a:t>
                      </a:r>
                      <a:endParaRPr lang="fr-FR" sz="19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900" dirty="0" smtClean="0">
                          <a:solidFill>
                            <a:schemeClr val="accent5"/>
                          </a:solidFill>
                        </a:rPr>
                        <a:t>Thermodynamiqu</a:t>
                      </a:r>
                      <a:r>
                        <a:rPr lang="fr-FR" sz="1900" baseline="0" dirty="0" smtClean="0">
                          <a:solidFill>
                            <a:schemeClr val="accent5"/>
                          </a:solidFill>
                        </a:rPr>
                        <a:t>e stochastique</a:t>
                      </a:r>
                      <a:endParaRPr lang="fr-FR" sz="1900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12" name="Espace réservé du numéro de diapositive 3"/>
          <p:cNvSpPr>
            <a:spLocks noGrp="1"/>
          </p:cNvSpPr>
          <p:nvPr>
            <p:ph type="sldNum" sz="quarter" idx="15"/>
          </p:nvPr>
        </p:nvSpPr>
        <p:spPr>
          <a:xfrm>
            <a:off x="8129016" y="5734051"/>
            <a:ext cx="609600" cy="521208"/>
          </a:xfrm>
        </p:spPr>
        <p:txBody>
          <a:bodyPr/>
          <a:lstStyle/>
          <a:p>
            <a:fld id="{CF4668DC-857F-487D-BFFA-8C0CA5037977}" type="slidenum">
              <a:rPr lang="fr-BE" smtClean="0"/>
              <a:pPr/>
              <a:t>8</a:t>
            </a:fld>
            <a:endParaRPr lang="fr-BE" dirty="0"/>
          </a:p>
        </p:txBody>
      </p:sp>
      <p:grpSp>
        <p:nvGrpSpPr>
          <p:cNvPr id="16" name="Groupe 15"/>
          <p:cNvGrpSpPr/>
          <p:nvPr/>
        </p:nvGrpSpPr>
        <p:grpSpPr>
          <a:xfrm>
            <a:off x="5050656" y="4509120"/>
            <a:ext cx="2808312" cy="1512094"/>
            <a:chOff x="5050656" y="4509120"/>
            <a:chExt cx="2808312" cy="1512094"/>
          </a:xfrm>
        </p:grpSpPr>
        <p:sp>
          <p:nvSpPr>
            <p:cNvPr id="11" name="ZoneTexte 10"/>
            <p:cNvSpPr txBox="1"/>
            <p:nvPr/>
          </p:nvSpPr>
          <p:spPr>
            <a:xfrm>
              <a:off x="5050656" y="5097884"/>
              <a:ext cx="2808312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>
                <a:buSzPct val="80000"/>
              </a:pPr>
              <a:r>
                <a:rPr lang="fr-FR" dirty="0" smtClean="0">
                  <a:solidFill>
                    <a:srgbClr val="000000"/>
                  </a:solidFill>
                </a:rPr>
                <a:t>Grand nombre de systèmes réels avec d’importantes fluctuations thermiques</a:t>
              </a:r>
              <a:endParaRPr lang="fr-FR" dirty="0">
                <a:solidFill>
                  <a:srgbClr val="000000"/>
                </a:solidFill>
              </a:endParaRPr>
            </a:p>
          </p:txBody>
        </p:sp>
        <p:cxnSp>
          <p:nvCxnSpPr>
            <p:cNvPr id="8" name="Connecteur droit avec flèche 7"/>
            <p:cNvCxnSpPr/>
            <p:nvPr/>
          </p:nvCxnSpPr>
          <p:spPr>
            <a:xfrm>
              <a:off x="6444208" y="4509120"/>
              <a:ext cx="0" cy="57606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1" name="Tableau 20"/>
          <p:cNvGraphicFramePr>
            <a:graphicFrameLocks noGrp="1"/>
          </p:cNvGraphicFramePr>
          <p:nvPr/>
        </p:nvGraphicFramePr>
        <p:xfrm>
          <a:off x="611560" y="3791900"/>
          <a:ext cx="7776864" cy="717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6424"/>
                <a:gridCol w="3960440"/>
              </a:tblGrid>
              <a:tr h="71722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Observables</a:t>
                      </a:r>
                      <a:r>
                        <a:rPr lang="fr-FR" sz="1800" baseline="0" dirty="0" smtClean="0"/>
                        <a:t> thermodynamiques données par leur valeurs moyennes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Observables</a:t>
                      </a:r>
                      <a:r>
                        <a:rPr lang="fr-FR" sz="1800" baseline="0" dirty="0" smtClean="0"/>
                        <a:t> thermodynamiques fluctuantes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2" name="Tableau 21"/>
          <p:cNvGraphicFramePr>
            <a:graphicFrameLocks noGrp="1"/>
          </p:cNvGraphicFramePr>
          <p:nvPr/>
        </p:nvGraphicFramePr>
        <p:xfrm>
          <a:off x="611560" y="2348880"/>
          <a:ext cx="7776864" cy="717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6424"/>
                <a:gridCol w="3960440"/>
              </a:tblGrid>
              <a:tr h="71722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Équilibre</a:t>
                      </a:r>
                      <a:r>
                        <a:rPr lang="fr-FR" sz="1800" baseline="0" dirty="0" smtClean="0"/>
                        <a:t> 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Hors</a:t>
                      </a:r>
                      <a:r>
                        <a:rPr lang="fr-FR" sz="1800" baseline="0" dirty="0" smtClean="0"/>
                        <a:t> équilibre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Tableau 22"/>
          <p:cNvGraphicFramePr>
            <a:graphicFrameLocks noGrp="1"/>
          </p:cNvGraphicFramePr>
          <p:nvPr/>
        </p:nvGraphicFramePr>
        <p:xfrm>
          <a:off x="611560" y="3071820"/>
          <a:ext cx="7776864" cy="717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16424"/>
                <a:gridCol w="3960440"/>
              </a:tblGrid>
              <a:tr h="717220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Grand</a:t>
                      </a:r>
                      <a:r>
                        <a:rPr lang="fr-FR" sz="1800" baseline="0" dirty="0" smtClean="0"/>
                        <a:t> nombre de particules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Nombre</a:t>
                      </a:r>
                      <a:r>
                        <a:rPr lang="fr-FR" sz="1800" baseline="0" dirty="0" smtClean="0"/>
                        <a:t> arbitraire de particules</a:t>
                      </a:r>
                      <a:endParaRPr lang="fr-FR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764705"/>
            <a:ext cx="8219256" cy="652932"/>
          </a:xfrm>
        </p:spPr>
        <p:txBody>
          <a:bodyPr>
            <a:normAutofit fontScale="90000"/>
          </a:bodyPr>
          <a:lstStyle/>
          <a:p>
            <a:pPr marL="571500" indent="-571500"/>
            <a:r>
              <a:rPr lang="fr-FR" dirty="0" smtClean="0"/>
              <a:t>Comment définir ces grandeurs fluctuantes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9</a:t>
            </a:fld>
            <a:endParaRPr lang="fr-BE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6"/>
          </p:nvPr>
        </p:nvSpPr>
        <p:spPr>
          <a:xfrm>
            <a:off x="179512" y="260648"/>
            <a:ext cx="6048672" cy="365760"/>
          </a:xfrm>
        </p:spPr>
        <p:txBody>
          <a:bodyPr/>
          <a:lstStyle/>
          <a:p>
            <a:pPr marL="400050" indent="-400050">
              <a:buFont typeface="+mj-lt"/>
              <a:buAutoNum type="romanUcPeriod" startAt="2"/>
            </a:pPr>
            <a:r>
              <a:rPr lang="fr-FR" dirty="0" smtClean="0"/>
              <a:t>Présentation de mes travaux de recherche</a:t>
            </a:r>
            <a:endParaRPr lang="fr-BE" dirty="0" smtClean="0"/>
          </a:p>
        </p:txBody>
      </p:sp>
      <p:sp>
        <p:nvSpPr>
          <p:cNvPr id="9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r>
              <a:rPr lang="fr-FR" dirty="0" smtClean="0"/>
              <a:t>1.	Cadre mathématique</a:t>
            </a:r>
            <a:endParaRPr lang="fr-FR" dirty="0"/>
          </a:p>
        </p:txBody>
      </p:sp>
      <p:pic>
        <p:nvPicPr>
          <p:cNvPr id="4101" name="Picture 5" descr="C:\Users\LENOVO\Desktop\images_mepd\chat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4" y="2708920"/>
            <a:ext cx="1096737" cy="864096"/>
          </a:xfrm>
          <a:prstGeom prst="rect">
            <a:avLst/>
          </a:prstGeom>
          <a:noFill/>
        </p:spPr>
      </p:pic>
      <p:pic>
        <p:nvPicPr>
          <p:cNvPr id="4103" name="Picture 7" descr="C:\Users\LENOVO\Desktop\images_mepd\chat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2420888"/>
            <a:ext cx="1152128" cy="1152128"/>
          </a:xfrm>
          <a:prstGeom prst="rect">
            <a:avLst/>
          </a:prstGeom>
          <a:noFill/>
        </p:spPr>
      </p:pic>
      <p:pic>
        <p:nvPicPr>
          <p:cNvPr id="4105" name="Picture 9" descr="C:\Users\LENOVO\Desktop\images_mepd\flechep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9834" y="2348880"/>
            <a:ext cx="2524125" cy="476251"/>
          </a:xfrm>
          <a:prstGeom prst="rect">
            <a:avLst/>
          </a:prstGeom>
          <a:noFill/>
        </p:spPr>
      </p:pic>
      <p:pic>
        <p:nvPicPr>
          <p:cNvPr id="4106" name="Picture 10" descr="C:\Users\LENOVO\Desktop\images_mepd\flechem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59832" y="3501010"/>
            <a:ext cx="2533650" cy="409575"/>
          </a:xfrm>
          <a:prstGeom prst="rect">
            <a:avLst/>
          </a:prstGeom>
          <a:noFill/>
        </p:spPr>
      </p:pic>
      <p:sp>
        <p:nvSpPr>
          <p:cNvPr id="37" name="ZoneTexte 36"/>
          <p:cNvSpPr txBox="1"/>
          <p:nvPr/>
        </p:nvSpPr>
        <p:spPr>
          <a:xfrm>
            <a:off x="3628933" y="4221088"/>
            <a:ext cx="159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Aléatoirement</a:t>
            </a:r>
            <a:endParaRPr lang="fr-FR" b="1" dirty="0"/>
          </a:p>
        </p:txBody>
      </p:sp>
      <p:pic>
        <p:nvPicPr>
          <p:cNvPr id="4111" name="Picture 1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3570" y="4941170"/>
            <a:ext cx="4410075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Ellipse 12"/>
          <p:cNvSpPr/>
          <p:nvPr/>
        </p:nvSpPr>
        <p:spPr>
          <a:xfrm>
            <a:off x="2267744" y="3717032"/>
            <a:ext cx="432048" cy="4320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/>
              <a:t>+</a:t>
            </a:r>
            <a:endParaRPr lang="fr-FR" sz="2000" b="1" dirty="0"/>
          </a:p>
        </p:txBody>
      </p:sp>
      <p:sp>
        <p:nvSpPr>
          <p:cNvPr id="15" name="Ellipse 14"/>
          <p:cNvSpPr/>
          <p:nvPr/>
        </p:nvSpPr>
        <p:spPr>
          <a:xfrm>
            <a:off x="5940152" y="3717032"/>
            <a:ext cx="432048" cy="43204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 smtClean="0"/>
              <a:t>-</a:t>
            </a:r>
            <a:endParaRPr lang="fr-FR" sz="24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3568" y="5373216"/>
            <a:ext cx="77438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3" grpId="0" animBg="1"/>
      <p:bldP spid="1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Personnalisé 15">
      <a:dk1>
        <a:srgbClr val="660033"/>
      </a:dk1>
      <a:lt1>
        <a:sysClr val="window" lastClr="FFFFFF"/>
      </a:lt1>
      <a:dk2>
        <a:srgbClr val="460000"/>
      </a:dk2>
      <a:lt2>
        <a:srgbClr val="E7DEC9"/>
      </a:lt2>
      <a:accent1>
        <a:srgbClr val="A31D5A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Personnalisé 2">
      <a:majorFont>
        <a:latin typeface="Constantia"/>
        <a:ea typeface=""/>
        <a:cs typeface=""/>
      </a:majorFont>
      <a:minorFont>
        <a:latin typeface="Times New Roman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4654</TotalTime>
  <Words>1765</Words>
  <Application>Microsoft Office PowerPoint</Application>
  <PresentationFormat>Affichage à l'écran (4:3)</PresentationFormat>
  <Paragraphs>410</Paragraphs>
  <Slides>43</Slides>
  <Notes>13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4" baseType="lpstr">
      <vt:lpstr>Oriel</vt:lpstr>
      <vt:lpstr>Épreuve de mise en perspective didactique d’un dossier de recherche</vt:lpstr>
      <vt:lpstr>Plan</vt:lpstr>
      <vt:lpstr>Diapositive 3</vt:lpstr>
      <vt:lpstr>Mon parcours scolaire et professionnel</vt:lpstr>
      <vt:lpstr>Diapositive 5</vt:lpstr>
      <vt:lpstr>Mon sujet de thèse</vt:lpstr>
      <vt:lpstr>Contexte</vt:lpstr>
      <vt:lpstr>Thermodynamique stochastique : Motivation </vt:lpstr>
      <vt:lpstr>Comment définir ces grandeurs fluctuantes ?</vt:lpstr>
      <vt:lpstr>Comment définir ces grandeurs fluctuantes ?</vt:lpstr>
      <vt:lpstr>Comment définir ces grandeurs fluctuantes ?</vt:lpstr>
      <vt:lpstr>Comment définir ces grandeurs fluctuantes ?</vt:lpstr>
      <vt:lpstr>Et en physique ?</vt:lpstr>
      <vt:lpstr>Comportement dans la limite de temps long</vt:lpstr>
      <vt:lpstr>Problématique : problème de conditionnement</vt:lpstr>
      <vt:lpstr>Problématique : problème de conditionnement</vt:lpstr>
      <vt:lpstr>Résolution</vt:lpstr>
      <vt:lpstr>Application au chat</vt:lpstr>
      <vt:lpstr>Conclusion</vt:lpstr>
      <vt:lpstr>Diapositive 20</vt:lpstr>
      <vt:lpstr>Réinvestissementent en tant qu’enseignante</vt:lpstr>
      <vt:lpstr>Diapositive 22</vt:lpstr>
      <vt:lpstr>Diapositive 23</vt:lpstr>
      <vt:lpstr>Diapositive 24</vt:lpstr>
      <vt:lpstr>Diapositive 25</vt:lpstr>
      <vt:lpstr>Diapositive 26</vt:lpstr>
      <vt:lpstr>La MISS</vt:lpstr>
      <vt:lpstr>Exemple d’atelier : couleurs du nano-monde</vt:lpstr>
      <vt:lpstr>Réinvestissementent en tant qu’enseignante</vt:lpstr>
      <vt:lpstr>Diapositive 30</vt:lpstr>
      <vt:lpstr>Diapositive 31</vt:lpstr>
      <vt:lpstr>Réinvestissementent en tant qu’enseignante</vt:lpstr>
      <vt:lpstr>Réinvestissementent en tant qu’enseignante</vt:lpstr>
      <vt:lpstr>Réinvestissementent en tant qu’enseignante</vt:lpstr>
      <vt:lpstr>Plan</vt:lpstr>
      <vt:lpstr>Activités diverses</vt:lpstr>
      <vt:lpstr>Activités diverses</vt:lpstr>
      <vt:lpstr>Réinvestissementent en tant qu’enseignante</vt:lpstr>
      <vt:lpstr>Réinvestissementent en tant qu’enseignante</vt:lpstr>
      <vt:lpstr>Réinvestissementent en tant qu’enseignante</vt:lpstr>
      <vt:lpstr>Réinvestissementent en tant qu’enseignante</vt:lpstr>
      <vt:lpstr>Réinvestissementent en tant qu’enseignante</vt:lpstr>
      <vt:lpstr>La MISS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Epreuve de mise en perspective didactique d’un dossier de recherche</dc:title>
  <dc:creator>Lilicha</dc:creator>
  <cp:lastModifiedBy>LENOVO</cp:lastModifiedBy>
  <cp:revision>714</cp:revision>
  <dcterms:created xsi:type="dcterms:W3CDTF">2023-04-15T11:04:40Z</dcterms:created>
  <dcterms:modified xsi:type="dcterms:W3CDTF">2023-06-11T16:24:40Z</dcterms:modified>
</cp:coreProperties>
</file>